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Lst>
  <p:notesMasterIdLst>
    <p:notesMasterId r:id="rId36"/>
  </p:notesMasterIdLst>
  <p:sldIdLst>
    <p:sldId id="256" r:id="rId2"/>
    <p:sldId id="257" r:id="rId3"/>
    <p:sldId id="284" r:id="rId4"/>
    <p:sldId id="261" r:id="rId5"/>
    <p:sldId id="259" r:id="rId6"/>
    <p:sldId id="260" r:id="rId7"/>
    <p:sldId id="262" r:id="rId8"/>
    <p:sldId id="265" r:id="rId9"/>
    <p:sldId id="274" r:id="rId10"/>
    <p:sldId id="275" r:id="rId11"/>
    <p:sldId id="276" r:id="rId12"/>
    <p:sldId id="277" r:id="rId13"/>
    <p:sldId id="278" r:id="rId14"/>
    <p:sldId id="279" r:id="rId15"/>
    <p:sldId id="281" r:id="rId16"/>
    <p:sldId id="282" r:id="rId17"/>
    <p:sldId id="287" r:id="rId18"/>
    <p:sldId id="285" r:id="rId19"/>
    <p:sldId id="286" r:id="rId20"/>
    <p:sldId id="290" r:id="rId21"/>
    <p:sldId id="288" r:id="rId22"/>
    <p:sldId id="292" r:id="rId23"/>
    <p:sldId id="289" r:id="rId24"/>
    <p:sldId id="293" r:id="rId25"/>
    <p:sldId id="291" r:id="rId26"/>
    <p:sldId id="294" r:id="rId27"/>
    <p:sldId id="295" r:id="rId28"/>
    <p:sldId id="296" r:id="rId29"/>
    <p:sldId id="297" r:id="rId30"/>
    <p:sldId id="298" r:id="rId31"/>
    <p:sldId id="299" r:id="rId32"/>
    <p:sldId id="300" r:id="rId33"/>
    <p:sldId id="263" r:id="rId34"/>
    <p:sldId id="26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50" autoAdjust="0"/>
    <p:restoredTop sz="94660"/>
  </p:normalViewPr>
  <p:slideViewPr>
    <p:cSldViewPr snapToGrid="0">
      <p:cViewPr varScale="1">
        <p:scale>
          <a:sx n="74" d="100"/>
          <a:sy n="74" d="100"/>
        </p:scale>
        <p:origin x="6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CA605-36C5-460F-B716-F29E5E756F38}" type="datetimeFigureOut">
              <a:rPr lang="en-US" smtClean="0"/>
              <a:t>5/4/2017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033E76-3653-44B6-8B28-7562677846D6}" type="slidenum">
              <a:rPr lang="en-US" smtClean="0"/>
              <a:t>‹#›</a:t>
            </a:fld>
            <a:endParaRPr lang="en-US"/>
          </a:p>
        </p:txBody>
      </p:sp>
    </p:spTree>
    <p:extLst>
      <p:ext uri="{BB962C8B-B14F-4D97-AF65-F5344CB8AC3E}">
        <p14:creationId xmlns:p14="http://schemas.microsoft.com/office/powerpoint/2010/main" val="2393661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033E76-3653-44B6-8B28-7562677846D6}" type="slidenum">
              <a:rPr lang="en-US" smtClean="0"/>
              <a:t>1</a:t>
            </a:fld>
            <a:endParaRPr lang="en-US"/>
          </a:p>
        </p:txBody>
      </p:sp>
    </p:spTree>
    <p:extLst>
      <p:ext uri="{BB962C8B-B14F-4D97-AF65-F5344CB8AC3E}">
        <p14:creationId xmlns:p14="http://schemas.microsoft.com/office/powerpoint/2010/main" val="1273268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B651BEE-6459-40B9-95FD-B1A466A2BB92}" type="datetime1">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1446836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AECCC7-41F6-4A78-8B61-D8E3FDBBC67A}" type="datetime1">
              <a:rPr lang="en-US" smtClean="0"/>
              <a:t>5/4/2017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47032340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AECCC7-41F6-4A78-8B61-D8E3FDBBC67A}" type="datetime1">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39789848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AECCC7-41F6-4A78-8B61-D8E3FDBBC67A}" type="datetime1">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6A556-1221-4EE5-8F02-11FF54A4ABE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3923744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AECCC7-41F6-4A78-8B61-D8E3FDBBC67A}" type="datetime1">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227082057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AECCC7-41F6-4A78-8B61-D8E3FDBBC67A}" type="datetime1">
              <a:rPr lang="en-US" smtClean="0"/>
              <a:t>5/4/2017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413098362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AECCC7-41F6-4A78-8B61-D8E3FDBBC67A}" type="datetime1">
              <a:rPr lang="en-US" smtClean="0"/>
              <a:t>5/4/2017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219494058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1EFBB3-36CA-4268-8D1F-F8A2471A2680}" type="datetime1">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2584538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90B040-FAFA-44B7-A2D7-F1270D486129}" type="datetime1">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199630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72DDB0E0-5309-421A-B0B1-9BD319B9D09A}" type="datetime1">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1323928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EA695D-22EB-4FBB-9AC1-1D18FF352251}" type="datetime1">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45762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CDF72D-16C7-4241-8124-CC7CD75F6378}" type="datetime1">
              <a:rPr lang="en-US" smtClean="0"/>
              <a:t>5/4/2017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20191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DA28E5-0430-4BD4-A332-6B4C9DA1A927}" type="datetime1">
              <a:rPr lang="en-US" smtClean="0"/>
              <a:t>5/4/2017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3296968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060705C3-B6F7-431D-98FD-22900017E433}" type="datetime1">
              <a:rPr lang="en-US" smtClean="0"/>
              <a:t>5/4/2017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340969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3CC7977-B706-443A-81CF-B44BF9F6A16C}" type="datetime1">
              <a:rPr lang="en-US" smtClean="0"/>
              <a:t>5/4/2017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3632361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E9C3F18-43AA-47F5-9B8F-B16120C2263F}" type="datetime1">
              <a:rPr lang="en-US" smtClean="0"/>
              <a:t>5/4/2017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3635149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C4BC29-4030-4101-8E18-65D53A9B5A1E}" type="datetime1">
              <a:rPr lang="en-US" smtClean="0"/>
              <a:t>5/4/2017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C6A556-1221-4EE5-8F02-11FF54A4ABED}" type="slidenum">
              <a:rPr lang="en-US" smtClean="0"/>
              <a:t>‹#›</a:t>
            </a:fld>
            <a:endParaRPr lang="en-US"/>
          </a:p>
        </p:txBody>
      </p:sp>
    </p:spTree>
    <p:extLst>
      <p:ext uri="{BB962C8B-B14F-4D97-AF65-F5344CB8AC3E}">
        <p14:creationId xmlns:p14="http://schemas.microsoft.com/office/powerpoint/2010/main" val="383526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AECCC7-41F6-4A78-8B61-D8E3FDBBC67A}" type="datetime1">
              <a:rPr lang="en-US" smtClean="0"/>
              <a:t>5/4/2017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5C6A556-1221-4EE5-8F02-11FF54A4ABED}" type="slidenum">
              <a:rPr lang="en-US" smtClean="0"/>
              <a:t>‹#›</a:t>
            </a:fld>
            <a:endParaRPr lang="en-US"/>
          </a:p>
        </p:txBody>
      </p:sp>
    </p:spTree>
    <p:extLst>
      <p:ext uri="{BB962C8B-B14F-4D97-AF65-F5344CB8AC3E}">
        <p14:creationId xmlns:p14="http://schemas.microsoft.com/office/powerpoint/2010/main" val="155616981"/>
      </p:ext>
    </p:extLst>
  </p:cSld>
  <p:clrMap bg1="dk1" tx1="lt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www.studytonight.com/" TargetMode="External"/><Relationship Id="rId3" Type="http://schemas.openxmlformats.org/officeDocument/2006/relationships/hyperlink" Target="http://www.javatpoint.com/" TargetMode="External"/><Relationship Id="rId7" Type="http://schemas.openxmlformats.org/officeDocument/2006/relationships/hyperlink" Target="http://www.codcademy.com/" TargetMode="External"/><Relationship Id="rId2" Type="http://schemas.openxmlformats.org/officeDocument/2006/relationships/hyperlink" Target="http://www.stackoverflow.com/" TargetMode="External"/><Relationship Id="rId1" Type="http://schemas.openxmlformats.org/officeDocument/2006/relationships/slideLayout" Target="../slideLayouts/slideLayout2.xml"/><Relationship Id="rId6" Type="http://schemas.openxmlformats.org/officeDocument/2006/relationships/hyperlink" Target="http://www.learnjavaonline.org/" TargetMode="External"/><Relationship Id="rId5" Type="http://schemas.openxmlformats.org/officeDocument/2006/relationships/hyperlink" Target="http://www.w3school.com/" TargetMode="External"/><Relationship Id="rId10" Type="http://schemas.openxmlformats.org/officeDocument/2006/relationships/hyperlink" Target="http://www.htmlgoodies.com/" TargetMode="External"/><Relationship Id="rId4" Type="http://schemas.openxmlformats.org/officeDocument/2006/relationships/hyperlink" Target="http://www.tutorialspoint.com/" TargetMode="External"/><Relationship Id="rId9" Type="http://schemas.openxmlformats.org/officeDocument/2006/relationships/hyperlink" Target="http://www.tutorialcup.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3908" y="3292193"/>
            <a:ext cx="6011285" cy="1938992"/>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Presented By</a:t>
            </a:r>
          </a:p>
          <a:p>
            <a:pPr algn="ct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MOHD ARSHAD (1305010434)</a:t>
            </a:r>
          </a:p>
          <a:p>
            <a:pPr algn="ct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MOHD ASHJAD SHAHAB (1305010435)</a:t>
            </a:r>
          </a:p>
          <a:p>
            <a:pPr algn="ctr"/>
            <a:r>
              <a:rPr lang="en-US" sz="2400" b="1" dirty="0" smtClean="0">
                <a:latin typeface="Times New Roman" panose="02020603050405020304" pitchFamily="18" charset="0"/>
                <a:cs typeface="Times New Roman" panose="02020603050405020304" pitchFamily="18" charset="0"/>
              </a:rPr>
              <a:t>   (B.Tech 4</a:t>
            </a:r>
            <a:r>
              <a:rPr lang="en-US" sz="2400" b="1" baseline="30000" dirty="0" smtClean="0">
                <a:latin typeface="Times New Roman" panose="02020603050405020304" pitchFamily="18" charset="0"/>
                <a:cs typeface="Times New Roman" panose="02020603050405020304" pitchFamily="18" charset="0"/>
              </a:rPr>
              <a:t>th</a:t>
            </a:r>
            <a:r>
              <a:rPr lang="en-US" sz="2400" b="1" dirty="0" smtClean="0">
                <a:latin typeface="Times New Roman" panose="02020603050405020304" pitchFamily="18" charset="0"/>
                <a:cs typeface="Times New Roman" panose="02020603050405020304" pitchFamily="18" charset="0"/>
              </a:rPr>
              <a:t> year)</a:t>
            </a:r>
          </a:p>
          <a:p>
            <a:pPr algn="ct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1425539"/>
          </a:xfrm>
          <a:prstGeom prst="rect">
            <a:avLst/>
          </a:prstGeom>
        </p:spPr>
      </p:pic>
      <p:sp>
        <p:nvSpPr>
          <p:cNvPr id="9" name="TextBox 8"/>
          <p:cNvSpPr txBox="1"/>
          <p:nvPr/>
        </p:nvSpPr>
        <p:spPr>
          <a:xfrm>
            <a:off x="891898" y="1967727"/>
            <a:ext cx="10408204" cy="1077218"/>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Major Project:</a:t>
            </a:r>
          </a:p>
          <a:p>
            <a:pPr algn="ctr"/>
            <a:r>
              <a:rPr lang="en-US" sz="3200" b="1" dirty="0" smtClean="0">
                <a:latin typeface="Times New Roman" panose="02020603050405020304" pitchFamily="18" charset="0"/>
                <a:cs typeface="Times New Roman" panose="02020603050405020304" pitchFamily="18" charset="0"/>
              </a:rPr>
              <a:t>ONLINE TECH TURING PORTAL(OTTP)</a:t>
            </a:r>
          </a:p>
        </p:txBody>
      </p:sp>
      <p:sp>
        <p:nvSpPr>
          <p:cNvPr id="10" name="TextBox 9"/>
          <p:cNvSpPr txBox="1"/>
          <p:nvPr/>
        </p:nvSpPr>
        <p:spPr>
          <a:xfrm>
            <a:off x="5649426" y="4911599"/>
            <a:ext cx="6044590" cy="1938992"/>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           Under </a:t>
            </a:r>
            <a:r>
              <a:rPr lang="en-US" sz="2400" b="1" dirty="0">
                <a:latin typeface="Times New Roman" panose="02020603050405020304" pitchFamily="18" charset="0"/>
                <a:cs typeface="Times New Roman" panose="02020603050405020304" pitchFamily="18" charset="0"/>
              </a:rPr>
              <a:t>the Guidance of</a:t>
            </a:r>
          </a:p>
          <a:p>
            <a:pPr algn="ctr"/>
            <a:r>
              <a:rPr lang="en-US" sz="2400" b="1" dirty="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Dr</a:t>
            </a:r>
            <a:r>
              <a:rPr lang="en-US" sz="2400" b="1" dirty="0">
                <a:latin typeface="Times New Roman" panose="02020603050405020304" pitchFamily="18" charset="0"/>
                <a:cs typeface="Times New Roman" panose="02020603050405020304" pitchFamily="18" charset="0"/>
              </a:rPr>
              <a:t>. Muqeem </a:t>
            </a:r>
            <a:r>
              <a:rPr lang="en-US" sz="2400" b="1" dirty="0" smtClean="0">
                <a:latin typeface="Times New Roman" panose="02020603050405020304" pitchFamily="18" charset="0"/>
                <a:cs typeface="Times New Roman" panose="02020603050405020304" pitchFamily="18" charset="0"/>
              </a:rPr>
              <a:t>Ahmed</a:t>
            </a:r>
          </a:p>
          <a:p>
            <a:pPr algn="ctr"/>
            <a:r>
              <a:rPr lang="en-US" sz="2400" b="1" dirty="0" smtClean="0">
                <a:latin typeface="Times New Roman" panose="02020603050405020304" pitchFamily="18" charset="0"/>
                <a:cs typeface="Times New Roman" panose="02020603050405020304" pitchFamily="18" charset="0"/>
              </a:rPr>
              <a:t>	       Assistant Professor	</a:t>
            </a:r>
          </a:p>
          <a:p>
            <a:pPr algn="ctr"/>
            <a:r>
              <a:rPr lang="en-US" sz="2400" b="1" dirty="0" smtClean="0">
                <a:latin typeface="Times New Roman" panose="02020603050405020304" pitchFamily="18" charset="0"/>
                <a:cs typeface="Times New Roman" panose="02020603050405020304" pitchFamily="18" charset="0"/>
              </a:rPr>
              <a:t>                         CS &amp; IT, MANUU 				</a:t>
            </a:r>
          </a:p>
        </p:txBody>
      </p:sp>
    </p:spTree>
    <p:extLst>
      <p:ext uri="{BB962C8B-B14F-4D97-AF65-F5344CB8AC3E}">
        <p14:creationId xmlns:p14="http://schemas.microsoft.com/office/powerpoint/2010/main" val="3868777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7784" y="160471"/>
            <a:ext cx="8911687" cy="1280890"/>
          </a:xfrm>
        </p:spPr>
        <p:txBody>
          <a:bodyPr/>
          <a:lstStyle/>
          <a:p>
            <a:r>
              <a:rPr lang="en-US" b="1" dirty="0"/>
              <a:t>Entity-Relationship </a:t>
            </a:r>
            <a:r>
              <a:rPr lang="en-US" b="1" dirty="0" smtClean="0"/>
              <a:t>Diagram Cont..</a:t>
            </a:r>
            <a:endParaRPr lang="en-US" dirty="0"/>
          </a:p>
        </p:txBody>
      </p:sp>
      <p:sp>
        <p:nvSpPr>
          <p:cNvPr id="3" name="Slide Number Placeholder 2"/>
          <p:cNvSpPr>
            <a:spLocks noGrp="1"/>
          </p:cNvSpPr>
          <p:nvPr>
            <p:ph type="sldNum" sz="quarter" idx="12"/>
          </p:nvPr>
        </p:nvSpPr>
        <p:spPr/>
        <p:txBody>
          <a:bodyPr/>
          <a:lstStyle/>
          <a:p>
            <a:fld id="{AA541FA6-3F04-4F89-AC57-44A6F33DE52E}" type="slidenum">
              <a:rPr lang="en-US" smtClean="0"/>
              <a:t>10</a:t>
            </a:fld>
            <a:endParaRPr lang="en-US"/>
          </a:p>
        </p:txBody>
      </p:sp>
      <p:pic>
        <p:nvPicPr>
          <p:cNvPr id="7" name="Picture 6" descr="ER_Diagram"/>
          <p:cNvPicPr/>
          <p:nvPr/>
        </p:nvPicPr>
        <p:blipFill>
          <a:blip r:embed="rId2"/>
          <a:stretch>
            <a:fillRect/>
          </a:stretch>
        </p:blipFill>
        <p:spPr>
          <a:xfrm>
            <a:off x="485125" y="1074221"/>
            <a:ext cx="11183133" cy="5654993"/>
          </a:xfrm>
          <a:prstGeom prst="rect">
            <a:avLst/>
          </a:prstGeom>
        </p:spPr>
      </p:pic>
    </p:spTree>
    <p:extLst>
      <p:ext uri="{BB962C8B-B14F-4D97-AF65-F5344CB8AC3E}">
        <p14:creationId xmlns:p14="http://schemas.microsoft.com/office/powerpoint/2010/main" val="3706569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8829" y="469563"/>
            <a:ext cx="8911687" cy="1280890"/>
          </a:xfrm>
        </p:spPr>
        <p:txBody>
          <a:bodyPr/>
          <a:lstStyle/>
          <a:p>
            <a:r>
              <a:rPr lang="en-US" dirty="0" smtClean="0"/>
              <a:t>DFD(Data Flow Diagram)</a:t>
            </a:r>
            <a:endParaRPr lang="en-US" dirty="0"/>
          </a:p>
        </p:txBody>
      </p:sp>
      <p:sp>
        <p:nvSpPr>
          <p:cNvPr id="3" name="Content Placeholder 2"/>
          <p:cNvSpPr>
            <a:spLocks noGrp="1"/>
          </p:cNvSpPr>
          <p:nvPr>
            <p:ph idx="1"/>
          </p:nvPr>
        </p:nvSpPr>
        <p:spPr>
          <a:xfrm>
            <a:off x="2421786" y="1442434"/>
            <a:ext cx="8915400" cy="4546241"/>
          </a:xfrm>
        </p:spPr>
        <p:txBody>
          <a:bodyPr>
            <a:normAutofit fontScale="92500" lnSpcReduction="20000"/>
          </a:bodyPr>
          <a:lstStyle/>
          <a:p>
            <a:pPr marL="0" indent="0">
              <a:buNone/>
            </a:pPr>
            <a:r>
              <a:rPr lang="en-US" dirty="0"/>
              <a:t>Data flow diagram is graphical representation of flow of data in an information system</a:t>
            </a:r>
            <a:r>
              <a:rPr lang="en-US" dirty="0" smtClean="0"/>
              <a:t>.</a:t>
            </a:r>
          </a:p>
          <a:p>
            <a:pPr marL="0" indent="0">
              <a:buNone/>
            </a:pPr>
            <a:r>
              <a:rPr lang="en-US" dirty="0"/>
              <a:t>The DFD does not mention anything about how data flows through the system</a:t>
            </a:r>
            <a:r>
              <a:rPr lang="en-US" dirty="0" smtClean="0"/>
              <a:t>.</a:t>
            </a:r>
          </a:p>
          <a:p>
            <a:pPr marL="0" indent="0">
              <a:buNone/>
            </a:pPr>
            <a:r>
              <a:rPr lang="en-US" b="1" dirty="0"/>
              <a:t> </a:t>
            </a:r>
            <a:r>
              <a:rPr lang="en-US" b="1" dirty="0" smtClean="0"/>
              <a:t>  </a:t>
            </a:r>
          </a:p>
          <a:p>
            <a:pPr marL="0" indent="0">
              <a:buNone/>
            </a:pPr>
            <a:r>
              <a:rPr lang="en-US" b="1" dirty="0" smtClean="0"/>
              <a:t>DFD Components:</a:t>
            </a:r>
          </a:p>
          <a:p>
            <a:pPr marL="0" indent="0">
              <a:buNone/>
            </a:pPr>
            <a:r>
              <a:rPr lang="en-US" b="1" dirty="0"/>
              <a:t> </a:t>
            </a:r>
            <a:r>
              <a:rPr lang="en-US" b="1" dirty="0" smtClean="0"/>
              <a:t>    </a:t>
            </a:r>
          </a:p>
          <a:p>
            <a:pPr marL="0" indent="0">
              <a:buNone/>
            </a:pPr>
            <a:endParaRPr lang="en-US" b="1" dirty="0"/>
          </a:p>
          <a:p>
            <a:pPr marL="0" indent="0">
              <a:buNone/>
            </a:pPr>
            <a:endParaRPr lang="en-US" b="1" dirty="0" smtClean="0"/>
          </a:p>
          <a:p>
            <a:pPr marL="0" indent="0">
              <a:buNone/>
            </a:pPr>
            <a:endParaRPr lang="en-US" b="1" dirty="0" smtClean="0"/>
          </a:p>
          <a:p>
            <a:pPr marL="0" indent="0">
              <a:buNone/>
            </a:pPr>
            <a:r>
              <a:rPr lang="en-US" b="1" dirty="0" smtClean="0"/>
              <a:t>DFD Levels:</a:t>
            </a:r>
          </a:p>
          <a:p>
            <a:pPr marL="0" indent="0">
              <a:buNone/>
            </a:pPr>
            <a:r>
              <a:rPr lang="en-US" b="1" dirty="0"/>
              <a:t> </a:t>
            </a:r>
            <a:r>
              <a:rPr lang="en-US" b="1" dirty="0" smtClean="0"/>
              <a:t>  </a:t>
            </a:r>
            <a:r>
              <a:rPr lang="en-US" dirty="0" smtClean="0"/>
              <a:t>Level 0</a:t>
            </a:r>
          </a:p>
          <a:p>
            <a:pPr marL="0" indent="0">
              <a:buNone/>
            </a:pPr>
            <a:r>
              <a:rPr lang="en-US" b="1" dirty="0"/>
              <a:t> </a:t>
            </a:r>
            <a:r>
              <a:rPr lang="en-US" b="1" dirty="0" smtClean="0"/>
              <a:t>  </a:t>
            </a:r>
            <a:r>
              <a:rPr lang="en-US" dirty="0" smtClean="0"/>
              <a:t>Level 1</a:t>
            </a:r>
          </a:p>
          <a:p>
            <a:pPr marL="0" indent="0">
              <a:buNone/>
            </a:pPr>
            <a:r>
              <a:rPr lang="en-US" dirty="0"/>
              <a:t> </a:t>
            </a:r>
            <a:r>
              <a:rPr lang="en-US" dirty="0" smtClean="0"/>
              <a:t>  Level 2</a:t>
            </a:r>
            <a:endParaRPr lang="en-US" dirty="0"/>
          </a:p>
        </p:txBody>
      </p:sp>
      <p:sp>
        <p:nvSpPr>
          <p:cNvPr id="5" name="Slide Number Placeholder 4"/>
          <p:cNvSpPr>
            <a:spLocks noGrp="1"/>
          </p:cNvSpPr>
          <p:nvPr>
            <p:ph type="sldNum" sz="quarter" idx="12"/>
          </p:nvPr>
        </p:nvSpPr>
        <p:spPr/>
        <p:txBody>
          <a:bodyPr/>
          <a:lstStyle/>
          <a:p>
            <a:fld id="{AA541FA6-3F04-4F89-AC57-44A6F33DE52E}" type="slidenum">
              <a:rPr lang="en-US" smtClean="0"/>
              <a:t>11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318" y="3145496"/>
            <a:ext cx="6020807" cy="1203437"/>
          </a:xfrm>
          <a:prstGeom prst="rect">
            <a:avLst/>
          </a:prstGeom>
        </p:spPr>
      </p:pic>
    </p:spTree>
    <p:extLst>
      <p:ext uri="{BB962C8B-B14F-4D97-AF65-F5344CB8AC3E}">
        <p14:creationId xmlns:p14="http://schemas.microsoft.com/office/powerpoint/2010/main" val="13422057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528" y="430927"/>
            <a:ext cx="8911687" cy="1280890"/>
          </a:xfrm>
        </p:spPr>
        <p:txBody>
          <a:bodyPr/>
          <a:lstStyle/>
          <a:p>
            <a:r>
              <a:rPr lang="en-US" dirty="0"/>
              <a:t>DFD(Data Flow </a:t>
            </a:r>
            <a:r>
              <a:rPr lang="en-US" dirty="0" smtClean="0"/>
              <a:t>Diagram) Cont..</a:t>
            </a:r>
            <a:endParaRPr lang="en-US" dirty="0"/>
          </a:p>
        </p:txBody>
      </p:sp>
      <p:sp>
        <p:nvSpPr>
          <p:cNvPr id="3" name="Slide Number Placeholder 2"/>
          <p:cNvSpPr>
            <a:spLocks noGrp="1"/>
          </p:cNvSpPr>
          <p:nvPr>
            <p:ph type="sldNum" sz="quarter" idx="12"/>
          </p:nvPr>
        </p:nvSpPr>
        <p:spPr/>
        <p:txBody>
          <a:bodyPr/>
          <a:lstStyle/>
          <a:p>
            <a:fld id="{AA541FA6-3F04-4F89-AC57-44A6F33DE52E}" type="slidenum">
              <a:rPr lang="en-US" smtClean="0"/>
              <a:t>12</a:t>
            </a:fld>
            <a:endParaRPr lang="en-US"/>
          </a:p>
        </p:txBody>
      </p:sp>
      <p:sp>
        <p:nvSpPr>
          <p:cNvPr id="5" name="TextBox 4"/>
          <p:cNvSpPr txBox="1"/>
          <p:nvPr/>
        </p:nvSpPr>
        <p:spPr>
          <a:xfrm>
            <a:off x="4588903" y="4353267"/>
            <a:ext cx="3296992" cy="400110"/>
          </a:xfrm>
          <a:prstGeom prst="rect">
            <a:avLst/>
          </a:prstGeom>
          <a:noFill/>
        </p:spPr>
        <p:txBody>
          <a:bodyPr wrap="square" rtlCol="0">
            <a:spAutoFit/>
          </a:bodyPr>
          <a:lstStyle/>
          <a:p>
            <a:r>
              <a:rPr lang="en-US" sz="2000" b="1" dirty="0" smtClean="0"/>
              <a:t>Online Tech Turing Portal</a:t>
            </a:r>
            <a:endParaRPr lang="en-US" sz="2000" b="1" dirty="0"/>
          </a:p>
        </p:txBody>
      </p:sp>
      <p:sp>
        <p:nvSpPr>
          <p:cNvPr id="6" name="TextBox 5"/>
          <p:cNvSpPr txBox="1"/>
          <p:nvPr/>
        </p:nvSpPr>
        <p:spPr>
          <a:xfrm>
            <a:off x="4816700" y="4682319"/>
            <a:ext cx="3953814" cy="400110"/>
          </a:xfrm>
          <a:prstGeom prst="rect">
            <a:avLst/>
          </a:prstGeom>
          <a:noFill/>
        </p:spPr>
        <p:txBody>
          <a:bodyPr wrap="square" rtlCol="0">
            <a:spAutoFit/>
          </a:bodyPr>
          <a:lstStyle/>
          <a:p>
            <a:r>
              <a:rPr lang="en-US" sz="2000" b="1" dirty="0" smtClean="0"/>
              <a:t>Context Level DFD</a:t>
            </a:r>
            <a:endParaRPr lang="en-US" sz="2000" b="1" dirty="0"/>
          </a:p>
        </p:txBody>
      </p:sp>
      <p:pic>
        <p:nvPicPr>
          <p:cNvPr id="9" name="Picture 8" descr="DFD 0"/>
          <p:cNvPicPr/>
          <p:nvPr/>
        </p:nvPicPr>
        <p:blipFill>
          <a:blip r:embed="rId2"/>
          <a:stretch>
            <a:fillRect/>
          </a:stretch>
        </p:blipFill>
        <p:spPr>
          <a:xfrm>
            <a:off x="1970468" y="2240924"/>
            <a:ext cx="7134895" cy="1983346"/>
          </a:xfrm>
          <a:prstGeom prst="rect">
            <a:avLst/>
          </a:prstGeom>
        </p:spPr>
      </p:pic>
    </p:spTree>
    <p:extLst>
      <p:ext uri="{BB962C8B-B14F-4D97-AF65-F5344CB8AC3E}">
        <p14:creationId xmlns:p14="http://schemas.microsoft.com/office/powerpoint/2010/main" val="41190601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892" y="224865"/>
            <a:ext cx="8911687" cy="1280890"/>
          </a:xfrm>
        </p:spPr>
        <p:txBody>
          <a:bodyPr/>
          <a:lstStyle/>
          <a:p>
            <a:r>
              <a:rPr lang="en-US" dirty="0"/>
              <a:t>DFD(Data Flow </a:t>
            </a:r>
            <a:r>
              <a:rPr lang="en-US" dirty="0" smtClean="0"/>
              <a:t>Diagram</a:t>
            </a:r>
            <a:r>
              <a:rPr lang="en-US" dirty="0"/>
              <a:t>) Cont..</a:t>
            </a:r>
          </a:p>
        </p:txBody>
      </p:sp>
      <p:sp>
        <p:nvSpPr>
          <p:cNvPr id="3" name="Slide Number Placeholder 2"/>
          <p:cNvSpPr>
            <a:spLocks noGrp="1"/>
          </p:cNvSpPr>
          <p:nvPr>
            <p:ph type="sldNum" sz="quarter" idx="12"/>
          </p:nvPr>
        </p:nvSpPr>
        <p:spPr/>
        <p:txBody>
          <a:bodyPr/>
          <a:lstStyle/>
          <a:p>
            <a:fld id="{AA541FA6-3F04-4F89-AC57-44A6F33DE52E}" type="slidenum">
              <a:rPr lang="en-US" smtClean="0"/>
              <a:t>13</a:t>
            </a:fld>
            <a:endParaRPr lang="en-US"/>
          </a:p>
        </p:txBody>
      </p:sp>
      <p:sp>
        <p:nvSpPr>
          <p:cNvPr id="8" name="TextBox 7"/>
          <p:cNvSpPr txBox="1"/>
          <p:nvPr/>
        </p:nvSpPr>
        <p:spPr>
          <a:xfrm>
            <a:off x="4365938" y="6147166"/>
            <a:ext cx="3953814"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Level 1 DFD</a:t>
            </a:r>
            <a:endParaRPr lang="en-US" sz="2400" b="1" dirty="0">
              <a:latin typeface="Times New Roman" panose="02020603050405020304" pitchFamily="18" charset="0"/>
              <a:cs typeface="Times New Roman" panose="02020603050405020304" pitchFamily="18" charset="0"/>
            </a:endParaRPr>
          </a:p>
        </p:txBody>
      </p:sp>
      <p:pic>
        <p:nvPicPr>
          <p:cNvPr id="7" name="Picture 6" descr="DFD 1"/>
          <p:cNvPicPr/>
          <p:nvPr/>
        </p:nvPicPr>
        <p:blipFill>
          <a:blip r:embed="rId2"/>
          <a:stretch>
            <a:fillRect/>
          </a:stretch>
        </p:blipFill>
        <p:spPr>
          <a:xfrm>
            <a:off x="538743" y="1024780"/>
            <a:ext cx="10137843" cy="5122386"/>
          </a:xfrm>
          <a:prstGeom prst="rect">
            <a:avLst/>
          </a:prstGeom>
        </p:spPr>
      </p:pic>
    </p:spTree>
    <p:extLst>
      <p:ext uri="{BB962C8B-B14F-4D97-AF65-F5344CB8AC3E}">
        <p14:creationId xmlns:p14="http://schemas.microsoft.com/office/powerpoint/2010/main" val="35682159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556" y="186228"/>
            <a:ext cx="8911687" cy="1280890"/>
          </a:xfrm>
        </p:spPr>
        <p:txBody>
          <a:bodyPr/>
          <a:lstStyle/>
          <a:p>
            <a:r>
              <a:rPr lang="en-US" dirty="0"/>
              <a:t>DFD(Data Flow </a:t>
            </a:r>
            <a:r>
              <a:rPr lang="en-US" dirty="0" smtClean="0"/>
              <a:t>Diagram) </a:t>
            </a:r>
            <a:r>
              <a:rPr lang="en-US" dirty="0"/>
              <a:t>Cont..</a:t>
            </a:r>
          </a:p>
        </p:txBody>
      </p:sp>
      <p:sp>
        <p:nvSpPr>
          <p:cNvPr id="3" name="Slide Number Placeholder 2"/>
          <p:cNvSpPr>
            <a:spLocks noGrp="1"/>
          </p:cNvSpPr>
          <p:nvPr>
            <p:ph type="sldNum" sz="quarter" idx="12"/>
          </p:nvPr>
        </p:nvSpPr>
        <p:spPr/>
        <p:txBody>
          <a:bodyPr/>
          <a:lstStyle/>
          <a:p>
            <a:fld id="{AA541FA6-3F04-4F89-AC57-44A6F33DE52E}" type="slidenum">
              <a:rPr lang="en-US" smtClean="0"/>
              <a:t>14</a:t>
            </a:fld>
            <a:endParaRPr lang="en-US"/>
          </a:p>
        </p:txBody>
      </p:sp>
      <p:sp>
        <p:nvSpPr>
          <p:cNvPr id="6" name="TextBox 5"/>
          <p:cNvSpPr txBox="1"/>
          <p:nvPr/>
        </p:nvSpPr>
        <p:spPr>
          <a:xfrm>
            <a:off x="3964278" y="4780697"/>
            <a:ext cx="4546242" cy="523220"/>
          </a:xfrm>
          <a:prstGeom prst="rect">
            <a:avLst/>
          </a:prstGeom>
          <a:noFill/>
        </p:spPr>
        <p:txBody>
          <a:bodyPr wrap="square" rtlCol="0">
            <a:spAutoFit/>
          </a:bodyPr>
          <a:lstStyle/>
          <a:p>
            <a:r>
              <a:rPr lang="en-US" sz="2800" b="1" dirty="0" smtClean="0"/>
              <a:t>Level 2 DFD (Login)</a:t>
            </a:r>
            <a:endParaRPr lang="en-US" sz="2800" b="1" dirty="0"/>
          </a:p>
        </p:txBody>
      </p:sp>
      <p:pic>
        <p:nvPicPr>
          <p:cNvPr id="8" name="Content Placeholder 7" descr="DFD 2 login"/>
          <p:cNvPicPr>
            <a:picLocks noGrp="1"/>
          </p:cNvPicPr>
          <p:nvPr>
            <p:ph idx="1"/>
          </p:nvPr>
        </p:nvPicPr>
        <p:blipFill>
          <a:blip r:embed="rId2"/>
          <a:stretch>
            <a:fillRect/>
          </a:stretch>
        </p:blipFill>
        <p:spPr>
          <a:xfrm>
            <a:off x="2300421" y="1576619"/>
            <a:ext cx="8392821" cy="2780297"/>
          </a:xfrm>
          <a:prstGeom prst="rect">
            <a:avLst/>
          </a:prstGeom>
        </p:spPr>
      </p:pic>
    </p:spTree>
    <p:extLst>
      <p:ext uri="{BB962C8B-B14F-4D97-AF65-F5344CB8AC3E}">
        <p14:creationId xmlns:p14="http://schemas.microsoft.com/office/powerpoint/2010/main" val="14669863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9889" y="199108"/>
            <a:ext cx="8911687" cy="1280890"/>
          </a:xfrm>
        </p:spPr>
        <p:txBody>
          <a:bodyPr/>
          <a:lstStyle/>
          <a:p>
            <a:r>
              <a:rPr lang="en-US" dirty="0"/>
              <a:t>DFD(Data Flow </a:t>
            </a:r>
            <a:r>
              <a:rPr lang="en-US" dirty="0" smtClean="0"/>
              <a:t>Diagram) </a:t>
            </a:r>
            <a:r>
              <a:rPr lang="en-US" dirty="0"/>
              <a:t>Cont..</a:t>
            </a:r>
          </a:p>
        </p:txBody>
      </p:sp>
      <p:sp>
        <p:nvSpPr>
          <p:cNvPr id="3" name="Slide Number Placeholder 2"/>
          <p:cNvSpPr>
            <a:spLocks noGrp="1"/>
          </p:cNvSpPr>
          <p:nvPr>
            <p:ph type="sldNum" sz="quarter" idx="12"/>
          </p:nvPr>
        </p:nvSpPr>
        <p:spPr/>
        <p:txBody>
          <a:bodyPr/>
          <a:lstStyle/>
          <a:p>
            <a:fld id="{AA541FA6-3F04-4F89-AC57-44A6F33DE52E}" type="slidenum">
              <a:rPr lang="en-US" smtClean="0"/>
              <a:t>15</a:t>
            </a:fld>
            <a:endParaRPr lang="en-US"/>
          </a:p>
        </p:txBody>
      </p:sp>
      <p:sp>
        <p:nvSpPr>
          <p:cNvPr id="5" name="TextBox 4"/>
          <p:cNvSpPr txBox="1"/>
          <p:nvPr/>
        </p:nvSpPr>
        <p:spPr>
          <a:xfrm>
            <a:off x="4181615" y="4695831"/>
            <a:ext cx="4546242" cy="954107"/>
          </a:xfrm>
          <a:prstGeom prst="rect">
            <a:avLst/>
          </a:prstGeom>
          <a:noFill/>
        </p:spPr>
        <p:txBody>
          <a:bodyPr wrap="square" rtlCol="0">
            <a:spAutoFit/>
          </a:bodyPr>
          <a:lstStyle/>
          <a:p>
            <a:endParaRPr lang="en-US" sz="2800" b="1" dirty="0" smtClean="0"/>
          </a:p>
          <a:p>
            <a:r>
              <a:rPr lang="en-US" sz="2800" b="1" dirty="0" smtClean="0"/>
              <a:t>Level 2 DFD (registration)</a:t>
            </a:r>
            <a:endParaRPr lang="en-US" sz="2800" b="1" dirty="0"/>
          </a:p>
        </p:txBody>
      </p:sp>
      <p:pic>
        <p:nvPicPr>
          <p:cNvPr id="6" name="Picture 5" descr="DFD 2 reg"/>
          <p:cNvPicPr/>
          <p:nvPr/>
        </p:nvPicPr>
        <p:blipFill>
          <a:blip r:embed="rId2"/>
          <a:stretch>
            <a:fillRect/>
          </a:stretch>
        </p:blipFill>
        <p:spPr>
          <a:xfrm>
            <a:off x="1000726" y="1291311"/>
            <a:ext cx="9351814" cy="3515933"/>
          </a:xfrm>
          <a:prstGeom prst="rect">
            <a:avLst/>
          </a:prstGeom>
        </p:spPr>
      </p:pic>
    </p:spTree>
    <p:extLst>
      <p:ext uri="{BB962C8B-B14F-4D97-AF65-F5344CB8AC3E}">
        <p14:creationId xmlns:p14="http://schemas.microsoft.com/office/powerpoint/2010/main" val="35039080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373" y="147592"/>
            <a:ext cx="8911687" cy="1280890"/>
          </a:xfrm>
        </p:spPr>
        <p:txBody>
          <a:bodyPr/>
          <a:lstStyle/>
          <a:p>
            <a:r>
              <a:rPr lang="en-US" dirty="0"/>
              <a:t>DFD(Data Flow </a:t>
            </a:r>
            <a:r>
              <a:rPr lang="en-US" dirty="0" smtClean="0"/>
              <a:t>Diagram) </a:t>
            </a:r>
            <a:r>
              <a:rPr lang="en-US" dirty="0"/>
              <a:t>Cont..</a:t>
            </a:r>
          </a:p>
        </p:txBody>
      </p:sp>
      <p:sp>
        <p:nvSpPr>
          <p:cNvPr id="3" name="Slide Number Placeholder 2"/>
          <p:cNvSpPr>
            <a:spLocks noGrp="1"/>
          </p:cNvSpPr>
          <p:nvPr>
            <p:ph type="sldNum" sz="quarter" idx="12"/>
          </p:nvPr>
        </p:nvSpPr>
        <p:spPr/>
        <p:txBody>
          <a:bodyPr/>
          <a:lstStyle/>
          <a:p>
            <a:fld id="{AA541FA6-3F04-4F89-AC57-44A6F33DE52E}" type="slidenum">
              <a:rPr lang="en-US" smtClean="0"/>
              <a:t>16</a:t>
            </a:fld>
            <a:endParaRPr lang="en-US"/>
          </a:p>
        </p:txBody>
      </p:sp>
      <p:sp>
        <p:nvSpPr>
          <p:cNvPr id="5" name="TextBox 4"/>
          <p:cNvSpPr txBox="1"/>
          <p:nvPr/>
        </p:nvSpPr>
        <p:spPr>
          <a:xfrm>
            <a:off x="3410486" y="5157007"/>
            <a:ext cx="5267459" cy="523220"/>
          </a:xfrm>
          <a:prstGeom prst="rect">
            <a:avLst/>
          </a:prstGeom>
          <a:noFill/>
        </p:spPr>
        <p:txBody>
          <a:bodyPr wrap="square" rtlCol="0">
            <a:spAutoFit/>
          </a:bodyPr>
          <a:lstStyle/>
          <a:p>
            <a:r>
              <a:rPr lang="en-US" sz="2800" b="1" dirty="0" smtClean="0"/>
              <a:t>Level 2 DFD (Online Debugging)</a:t>
            </a:r>
            <a:endParaRPr lang="en-US" sz="2800" b="1" dirty="0"/>
          </a:p>
        </p:txBody>
      </p:sp>
      <p:pic>
        <p:nvPicPr>
          <p:cNvPr id="8" name="Picture 7"/>
          <p:cNvPicPr/>
          <p:nvPr/>
        </p:nvPicPr>
        <p:blipFill>
          <a:blip r:embed="rId2"/>
          <a:stretch>
            <a:fillRect/>
          </a:stretch>
        </p:blipFill>
        <p:spPr>
          <a:xfrm>
            <a:off x="1588373" y="1415488"/>
            <a:ext cx="8461480" cy="3642521"/>
          </a:xfrm>
          <a:prstGeom prst="rect">
            <a:avLst/>
          </a:prstGeom>
          <a:noFill/>
          <a:ln w="9525">
            <a:noFill/>
          </a:ln>
        </p:spPr>
      </p:pic>
    </p:spTree>
    <p:extLst>
      <p:ext uri="{BB962C8B-B14F-4D97-AF65-F5344CB8AC3E}">
        <p14:creationId xmlns:p14="http://schemas.microsoft.com/office/powerpoint/2010/main" val="3009287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UML DIAGRAM</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35C6A556-1221-4EE5-8F02-11FF54A4ABED}" type="slidenum">
              <a:rPr lang="en-US" smtClean="0"/>
              <a:t>17</a:t>
            </a:fld>
            <a:endParaRPr lang="en-US"/>
          </a:p>
        </p:txBody>
      </p:sp>
      <p:pic>
        <p:nvPicPr>
          <p:cNvPr id="5" name="Picture 4" descr="UseCase"/>
          <p:cNvPicPr/>
          <p:nvPr/>
        </p:nvPicPr>
        <p:blipFill>
          <a:blip r:embed="rId2"/>
          <a:stretch>
            <a:fillRect/>
          </a:stretch>
        </p:blipFill>
        <p:spPr>
          <a:xfrm>
            <a:off x="646111" y="1152983"/>
            <a:ext cx="9619515" cy="4224271"/>
          </a:xfrm>
          <a:prstGeom prst="rect">
            <a:avLst/>
          </a:prstGeom>
        </p:spPr>
      </p:pic>
      <p:sp>
        <p:nvSpPr>
          <p:cNvPr id="6" name="TextBox 5"/>
          <p:cNvSpPr txBox="1"/>
          <p:nvPr/>
        </p:nvSpPr>
        <p:spPr>
          <a:xfrm>
            <a:off x="2601533" y="5554299"/>
            <a:ext cx="6117464" cy="523220"/>
          </a:xfrm>
          <a:prstGeom prst="rect">
            <a:avLst/>
          </a:prstGeom>
          <a:noFill/>
        </p:spPr>
        <p:txBody>
          <a:bodyPr wrap="square" rtlCol="0">
            <a:spAutoFit/>
          </a:bodyPr>
          <a:lstStyle/>
          <a:p>
            <a:r>
              <a:rPr lang="en-US" sz="2800" b="1" dirty="0" smtClean="0"/>
              <a:t>Use Case Diagram: Student &amp; Admin</a:t>
            </a:r>
            <a:endParaRPr lang="en-US" sz="2800" b="1" dirty="0"/>
          </a:p>
        </p:txBody>
      </p:sp>
    </p:spTree>
    <p:extLst>
      <p:ext uri="{BB962C8B-B14F-4D97-AF65-F5344CB8AC3E}">
        <p14:creationId xmlns:p14="http://schemas.microsoft.com/office/powerpoint/2010/main" val="1489241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654" y="295729"/>
            <a:ext cx="9404723" cy="1400530"/>
          </a:xfrm>
        </p:spPr>
        <p:txBody>
          <a:bodyPr/>
          <a:lstStyle/>
          <a:p>
            <a:r>
              <a:rPr lang="en-US" dirty="0">
                <a:latin typeface="Times New Roman" panose="02020603050405020304" pitchFamily="18" charset="0"/>
                <a:cs typeface="Times New Roman" panose="02020603050405020304" pitchFamily="18" charset="0"/>
              </a:rPr>
              <a:t>UML </a:t>
            </a:r>
            <a:r>
              <a:rPr lang="en-US" dirty="0" smtClean="0">
                <a:latin typeface="Times New Roman" panose="02020603050405020304" pitchFamily="18" charset="0"/>
                <a:cs typeface="Times New Roman" panose="02020603050405020304" pitchFamily="18" charset="0"/>
              </a:rPr>
              <a:t>DIAGRAM(Cont...)</a:t>
            </a:r>
            <a:endParaRPr lang="en-US" dirty="0"/>
          </a:p>
        </p:txBody>
      </p:sp>
      <p:sp>
        <p:nvSpPr>
          <p:cNvPr id="4" name="Slide Number Placeholder 3"/>
          <p:cNvSpPr>
            <a:spLocks noGrp="1"/>
          </p:cNvSpPr>
          <p:nvPr>
            <p:ph type="sldNum" sz="quarter" idx="12"/>
          </p:nvPr>
        </p:nvSpPr>
        <p:spPr/>
        <p:txBody>
          <a:bodyPr/>
          <a:lstStyle/>
          <a:p>
            <a:fld id="{35C6A556-1221-4EE5-8F02-11FF54A4ABED}" type="slidenum">
              <a:rPr lang="en-US" smtClean="0"/>
              <a:t>18</a:t>
            </a:fld>
            <a:endParaRPr lang="en-US"/>
          </a:p>
        </p:txBody>
      </p:sp>
      <p:pic>
        <p:nvPicPr>
          <p:cNvPr id="5" name="Content Placeholder 4" descr="STUDENT ACTIVITY"/>
          <p:cNvPicPr>
            <a:picLocks noGrp="1"/>
          </p:cNvPicPr>
          <p:nvPr>
            <p:ph idx="1"/>
          </p:nvPr>
        </p:nvPicPr>
        <p:blipFill>
          <a:blip r:embed="rId2"/>
          <a:stretch>
            <a:fillRect/>
          </a:stretch>
        </p:blipFill>
        <p:spPr>
          <a:xfrm>
            <a:off x="1128521" y="995994"/>
            <a:ext cx="8937938" cy="4929538"/>
          </a:xfrm>
          <a:prstGeom prst="rect">
            <a:avLst/>
          </a:prstGeom>
        </p:spPr>
      </p:pic>
      <p:sp>
        <p:nvSpPr>
          <p:cNvPr id="6" name="TextBox 5"/>
          <p:cNvSpPr txBox="1"/>
          <p:nvPr/>
        </p:nvSpPr>
        <p:spPr>
          <a:xfrm>
            <a:off x="2538758" y="5925532"/>
            <a:ext cx="6117464" cy="523220"/>
          </a:xfrm>
          <a:prstGeom prst="rect">
            <a:avLst/>
          </a:prstGeom>
          <a:noFill/>
        </p:spPr>
        <p:txBody>
          <a:bodyPr wrap="square" rtlCol="0">
            <a:spAutoFit/>
          </a:bodyPr>
          <a:lstStyle/>
          <a:p>
            <a:r>
              <a:rPr lang="en-US" sz="2800" b="1" dirty="0" smtClean="0"/>
              <a:t>Activity Diagram: Student</a:t>
            </a:r>
            <a:endParaRPr lang="en-US" sz="2800" b="1" dirty="0"/>
          </a:p>
        </p:txBody>
      </p:sp>
    </p:spTree>
    <p:extLst>
      <p:ext uri="{BB962C8B-B14F-4D97-AF65-F5344CB8AC3E}">
        <p14:creationId xmlns:p14="http://schemas.microsoft.com/office/powerpoint/2010/main" val="2873036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75654" y="295729"/>
            <a:ext cx="9404723" cy="1400530"/>
          </a:xfrm>
        </p:spPr>
        <p:txBody>
          <a:bodyPr/>
          <a:lstStyle/>
          <a:p>
            <a:r>
              <a:rPr lang="en-US" dirty="0">
                <a:latin typeface="Times New Roman" panose="02020603050405020304" pitchFamily="18" charset="0"/>
                <a:cs typeface="Times New Roman" panose="02020603050405020304" pitchFamily="18" charset="0"/>
              </a:rPr>
              <a:t>UML </a:t>
            </a:r>
            <a:r>
              <a:rPr lang="en-US" dirty="0" smtClean="0">
                <a:latin typeface="Times New Roman" panose="02020603050405020304" pitchFamily="18" charset="0"/>
                <a:cs typeface="Times New Roman" panose="02020603050405020304" pitchFamily="18" charset="0"/>
              </a:rPr>
              <a:t>DIAGRAM(Cont...)</a:t>
            </a:r>
            <a:endParaRPr lang="en-US" dirty="0"/>
          </a:p>
        </p:txBody>
      </p:sp>
      <p:sp>
        <p:nvSpPr>
          <p:cNvPr id="15" name="Slide Number Placeholder 3"/>
          <p:cNvSpPr>
            <a:spLocks noGrp="1"/>
          </p:cNvSpPr>
          <p:nvPr>
            <p:ph type="sldNum" sz="quarter" idx="12"/>
          </p:nvPr>
        </p:nvSpPr>
        <p:spPr>
          <a:xfrm>
            <a:off x="10352540" y="295729"/>
            <a:ext cx="838199" cy="767687"/>
          </a:xfrm>
        </p:spPr>
        <p:txBody>
          <a:bodyPr/>
          <a:lstStyle/>
          <a:p>
            <a:r>
              <a:rPr lang="en-US" dirty="0" smtClean="0"/>
              <a:t>20</a:t>
            </a:r>
            <a:endParaRPr lang="en-US" dirty="0"/>
          </a:p>
        </p:txBody>
      </p:sp>
      <p:sp>
        <p:nvSpPr>
          <p:cNvPr id="17" name="TextBox 16"/>
          <p:cNvSpPr txBox="1"/>
          <p:nvPr/>
        </p:nvSpPr>
        <p:spPr>
          <a:xfrm>
            <a:off x="2543607" y="6127593"/>
            <a:ext cx="6117464" cy="523220"/>
          </a:xfrm>
          <a:prstGeom prst="rect">
            <a:avLst/>
          </a:prstGeom>
          <a:noFill/>
        </p:spPr>
        <p:txBody>
          <a:bodyPr wrap="square" rtlCol="0">
            <a:spAutoFit/>
          </a:bodyPr>
          <a:lstStyle/>
          <a:p>
            <a:r>
              <a:rPr lang="en-US" sz="2800" b="1" dirty="0" smtClean="0"/>
              <a:t>Activity Diagram: Admin</a:t>
            </a:r>
            <a:endParaRPr lang="en-US" sz="2800" b="1" dirty="0"/>
          </a:p>
        </p:txBody>
      </p:sp>
      <p:pic>
        <p:nvPicPr>
          <p:cNvPr id="19" name="Picture 18" descr="ACTIVITY_ADMIN"/>
          <p:cNvPicPr/>
          <p:nvPr/>
        </p:nvPicPr>
        <p:blipFill>
          <a:blip r:embed="rId2"/>
          <a:stretch>
            <a:fillRect/>
          </a:stretch>
        </p:blipFill>
        <p:spPr>
          <a:xfrm>
            <a:off x="375654" y="1063416"/>
            <a:ext cx="9813702" cy="4938139"/>
          </a:xfrm>
          <a:prstGeom prst="rect">
            <a:avLst/>
          </a:prstGeom>
        </p:spPr>
      </p:pic>
    </p:spTree>
    <p:extLst>
      <p:ext uri="{BB962C8B-B14F-4D97-AF65-F5344CB8AC3E}">
        <p14:creationId xmlns:p14="http://schemas.microsoft.com/office/powerpoint/2010/main" val="1375599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r>
              <a:rPr lang="en-US" dirty="0" smtClean="0"/>
              <a:t/>
            </a:r>
            <a:br>
              <a:rPr lang="en-US" dirty="0" smtClean="0"/>
            </a:br>
            <a:endParaRPr lang="en-US" dirty="0"/>
          </a:p>
        </p:txBody>
      </p:sp>
      <p:sp>
        <p:nvSpPr>
          <p:cNvPr id="3" name="Content Placeholder 2"/>
          <p:cNvSpPr>
            <a:spLocks noGrp="1"/>
          </p:cNvSpPr>
          <p:nvPr>
            <p:ph idx="1"/>
          </p:nvPr>
        </p:nvSpPr>
        <p:spPr>
          <a:xfrm>
            <a:off x="2489894" y="1708596"/>
            <a:ext cx="8915400" cy="4447505"/>
          </a:xfrm>
        </p:spPr>
        <p:txBody>
          <a:bodyPr>
            <a:noAutofit/>
          </a:bodyPr>
          <a:lstStyle/>
          <a:p>
            <a:pPr marL="0" indent="0" algn="just">
              <a:lnSpc>
                <a:spcPct val="150000"/>
              </a:lnSpc>
              <a:buNone/>
            </a:pPr>
            <a:r>
              <a:rPr lang="en-US" sz="1800" dirty="0"/>
              <a:t> </a:t>
            </a:r>
            <a:r>
              <a:rPr lang="en-US" sz="1800" dirty="0" smtClean="0"/>
              <a:t>                 </a:t>
            </a:r>
            <a:r>
              <a:rPr lang="en-US" sz="2400" dirty="0" smtClean="0">
                <a:latin typeface="Times New Roman" panose="02020603050405020304" pitchFamily="18" charset="0"/>
                <a:cs typeface="Times New Roman" panose="02020603050405020304" pitchFamily="18" charset="0"/>
              </a:rPr>
              <a:t>ONLINE </a:t>
            </a:r>
            <a:r>
              <a:rPr lang="en-US" sz="2400" dirty="0">
                <a:latin typeface="Times New Roman" panose="02020603050405020304" pitchFamily="18" charset="0"/>
                <a:cs typeface="Times New Roman" panose="02020603050405020304" pitchFamily="18" charset="0"/>
              </a:rPr>
              <a:t>TECH TURING PORTAL(OTTP) is a annual tech fest web portal that can be used by Dept./Institute/organization to conduct Events like online debugging, poster presentation, technical presentation, innovation, technical quiz, flash mob. Where student can  register and participate in various events and also student </a:t>
            </a:r>
            <a:r>
              <a:rPr lang="en-US" sz="2400" dirty="0" smtClean="0">
                <a:latin typeface="Times New Roman" panose="02020603050405020304" pitchFamily="18" charset="0"/>
                <a:cs typeface="Times New Roman" panose="02020603050405020304" pitchFamily="18" charset="0"/>
              </a:rPr>
              <a:t>can </a:t>
            </a:r>
            <a:r>
              <a:rPr lang="en-US" sz="2400" dirty="0">
                <a:latin typeface="Times New Roman" panose="02020603050405020304" pitchFamily="18" charset="0"/>
                <a:cs typeface="Times New Roman" panose="02020603050405020304" pitchFamily="18" charset="0"/>
              </a:rPr>
              <a:t>see results of events at one place.Through OTTP we can conduct online debugging. </a:t>
            </a:r>
          </a:p>
          <a:p>
            <a:pPr marL="0" indent="0" algn="just">
              <a:buNone/>
            </a:pPr>
            <a:r>
              <a:rPr lang="en-US" sz="1800" b="1" dirty="0" smtClean="0"/>
              <a:t>																</a:t>
            </a:r>
          </a:p>
          <a:p>
            <a:pPr marL="0" indent="0" algn="just">
              <a:buNone/>
            </a:pPr>
            <a:endParaRPr lang="en-US" sz="1800" b="1" dirty="0"/>
          </a:p>
        </p:txBody>
      </p:sp>
      <p:sp>
        <p:nvSpPr>
          <p:cNvPr id="4" name="Slide Number Placeholder 3"/>
          <p:cNvSpPr>
            <a:spLocks noGrp="1"/>
          </p:cNvSpPr>
          <p:nvPr>
            <p:ph type="sldNum" sz="quarter" idx="12"/>
          </p:nvPr>
        </p:nvSpPr>
        <p:spPr/>
        <p:txBody>
          <a:bodyPr/>
          <a:lstStyle/>
          <a:p>
            <a:fld id="{35C6A556-1221-4EE5-8F02-11FF54A4ABED}" type="slidenum">
              <a:rPr lang="en-US" smtClean="0"/>
              <a:t>2</a:t>
            </a:fld>
            <a:endParaRPr lang="en-US"/>
          </a:p>
        </p:txBody>
      </p:sp>
    </p:spTree>
    <p:extLst>
      <p:ext uri="{BB962C8B-B14F-4D97-AF65-F5344CB8AC3E}">
        <p14:creationId xmlns:p14="http://schemas.microsoft.com/office/powerpoint/2010/main" val="42916076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a:t>
            </a:r>
            <a:endParaRPr lang="en-US" dirty="0"/>
          </a:p>
        </p:txBody>
      </p:sp>
      <p:sp>
        <p:nvSpPr>
          <p:cNvPr id="4" name="Slide Number Placeholder 3"/>
          <p:cNvSpPr>
            <a:spLocks noGrp="1"/>
          </p:cNvSpPr>
          <p:nvPr>
            <p:ph type="sldNum" sz="quarter" idx="12"/>
          </p:nvPr>
        </p:nvSpPr>
        <p:spPr/>
        <p:txBody>
          <a:bodyPr/>
          <a:lstStyle/>
          <a:p>
            <a:fld id="{35C6A556-1221-4EE5-8F02-11FF54A4ABED}" type="slidenum">
              <a:rPr lang="en-US" smtClean="0"/>
              <a:t>20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840" y="1539350"/>
            <a:ext cx="9901686" cy="4500842"/>
          </a:xfrm>
          <a:prstGeom prst="rect">
            <a:avLst/>
          </a:prstGeom>
        </p:spPr>
      </p:pic>
      <p:sp>
        <p:nvSpPr>
          <p:cNvPr id="6" name="TextBox 5"/>
          <p:cNvSpPr txBox="1"/>
          <p:nvPr/>
        </p:nvSpPr>
        <p:spPr>
          <a:xfrm>
            <a:off x="4235076" y="6040192"/>
            <a:ext cx="6117464" cy="523220"/>
          </a:xfrm>
          <a:prstGeom prst="rect">
            <a:avLst/>
          </a:prstGeom>
          <a:noFill/>
        </p:spPr>
        <p:txBody>
          <a:bodyPr wrap="square" rtlCol="0">
            <a:spAutoFit/>
          </a:bodyPr>
          <a:lstStyle/>
          <a:p>
            <a:r>
              <a:rPr lang="en-US" sz="2800" b="1" dirty="0" smtClean="0"/>
              <a:t>Homepage</a:t>
            </a:r>
            <a:endParaRPr lang="en-US" sz="2800" b="1" dirty="0"/>
          </a:p>
        </p:txBody>
      </p:sp>
    </p:spTree>
    <p:extLst>
      <p:ext uri="{BB962C8B-B14F-4D97-AF65-F5344CB8AC3E}">
        <p14:creationId xmlns:p14="http://schemas.microsoft.com/office/powerpoint/2010/main" val="2603821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Screenshots(Cont...)</a:t>
            </a:r>
            <a:endParaRPr lang="en-US" dirty="0"/>
          </a:p>
        </p:txBody>
      </p:sp>
      <p:sp>
        <p:nvSpPr>
          <p:cNvPr id="4" name="Slide Number Placeholder 3"/>
          <p:cNvSpPr>
            <a:spLocks noGrp="1"/>
          </p:cNvSpPr>
          <p:nvPr>
            <p:ph type="sldNum" sz="quarter" idx="12"/>
          </p:nvPr>
        </p:nvSpPr>
        <p:spPr/>
        <p:txBody>
          <a:bodyPr/>
          <a:lstStyle/>
          <a:p>
            <a:fld id="{35C6A556-1221-4EE5-8F02-11FF54A4ABED}" type="slidenum">
              <a:rPr lang="en-US" smtClean="0"/>
              <a:t>21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995" y="1317585"/>
            <a:ext cx="8657839" cy="4683969"/>
          </a:xfrm>
          <a:prstGeom prst="rect">
            <a:avLst/>
          </a:prstGeom>
        </p:spPr>
      </p:pic>
      <p:sp>
        <p:nvSpPr>
          <p:cNvPr id="7" name="TextBox 6"/>
          <p:cNvSpPr txBox="1"/>
          <p:nvPr/>
        </p:nvSpPr>
        <p:spPr>
          <a:xfrm>
            <a:off x="4235076" y="6040192"/>
            <a:ext cx="6117464" cy="523220"/>
          </a:xfrm>
          <a:prstGeom prst="rect">
            <a:avLst/>
          </a:prstGeom>
          <a:noFill/>
        </p:spPr>
        <p:txBody>
          <a:bodyPr wrap="square" rtlCol="0">
            <a:spAutoFit/>
          </a:bodyPr>
          <a:lstStyle/>
          <a:p>
            <a:r>
              <a:rPr lang="en-US" sz="2800" b="1" dirty="0" smtClean="0"/>
              <a:t>Workshop</a:t>
            </a:r>
            <a:endParaRPr lang="en-US" sz="2800" b="1" dirty="0"/>
          </a:p>
        </p:txBody>
      </p:sp>
    </p:spTree>
    <p:extLst>
      <p:ext uri="{BB962C8B-B14F-4D97-AF65-F5344CB8AC3E}">
        <p14:creationId xmlns:p14="http://schemas.microsoft.com/office/powerpoint/2010/main" val="3300760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Screenshots(Cont...)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020" y="1331419"/>
            <a:ext cx="9508814" cy="5017865"/>
          </a:xfrm>
        </p:spPr>
      </p:pic>
      <p:sp>
        <p:nvSpPr>
          <p:cNvPr id="4" name="Slide Number Placeholder 3"/>
          <p:cNvSpPr>
            <a:spLocks noGrp="1"/>
          </p:cNvSpPr>
          <p:nvPr>
            <p:ph type="sldNum" sz="quarter" idx="12"/>
          </p:nvPr>
        </p:nvSpPr>
        <p:spPr/>
        <p:txBody>
          <a:bodyPr/>
          <a:lstStyle/>
          <a:p>
            <a:fld id="{35C6A556-1221-4EE5-8F02-11FF54A4ABED}" type="slidenum">
              <a:rPr lang="en-US" smtClean="0"/>
              <a:t>22</a:t>
            </a:fld>
            <a:endParaRPr lang="en-US"/>
          </a:p>
        </p:txBody>
      </p:sp>
    </p:spTree>
    <p:extLst>
      <p:ext uri="{BB962C8B-B14F-4D97-AF65-F5344CB8AC3E}">
        <p14:creationId xmlns:p14="http://schemas.microsoft.com/office/powerpoint/2010/main" val="1420380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624" y="156503"/>
            <a:ext cx="9404723" cy="1400530"/>
          </a:xfrm>
        </p:spPr>
        <p:txBody>
          <a:bodyPr/>
          <a:lstStyle/>
          <a:p>
            <a:r>
              <a:rPr lang="en-US" dirty="0"/>
              <a:t>Screenshots(Cont...)</a:t>
            </a:r>
          </a:p>
        </p:txBody>
      </p:sp>
      <p:sp>
        <p:nvSpPr>
          <p:cNvPr id="4" name="Slide Number Placeholder 3"/>
          <p:cNvSpPr>
            <a:spLocks noGrp="1"/>
          </p:cNvSpPr>
          <p:nvPr>
            <p:ph type="sldNum" sz="quarter" idx="12"/>
          </p:nvPr>
        </p:nvSpPr>
        <p:spPr/>
        <p:txBody>
          <a:bodyPr/>
          <a:lstStyle/>
          <a:p>
            <a:fld id="{35C6A556-1221-4EE5-8F02-11FF54A4ABED}"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476" y="856768"/>
            <a:ext cx="9019467" cy="5753848"/>
          </a:xfrm>
          <a:prstGeom prst="rect">
            <a:avLst/>
          </a:prstGeom>
        </p:spPr>
      </p:pic>
    </p:spTree>
    <p:extLst>
      <p:ext uri="{BB962C8B-B14F-4D97-AF65-F5344CB8AC3E}">
        <p14:creationId xmlns:p14="http://schemas.microsoft.com/office/powerpoint/2010/main" val="78769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Screenshots(Cont...)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267026"/>
            <a:ext cx="9256087" cy="5159531"/>
          </a:xfrm>
        </p:spPr>
      </p:pic>
      <p:sp>
        <p:nvSpPr>
          <p:cNvPr id="4" name="Slide Number Placeholder 3"/>
          <p:cNvSpPr>
            <a:spLocks noGrp="1"/>
          </p:cNvSpPr>
          <p:nvPr>
            <p:ph type="sldNum" sz="quarter" idx="12"/>
          </p:nvPr>
        </p:nvSpPr>
        <p:spPr/>
        <p:txBody>
          <a:bodyPr/>
          <a:lstStyle/>
          <a:p>
            <a:fld id="{35C6A556-1221-4EE5-8F02-11FF54A4ABED}" type="slidenum">
              <a:rPr lang="en-US" smtClean="0"/>
              <a:t>24</a:t>
            </a:fld>
            <a:endParaRPr lang="en-US"/>
          </a:p>
        </p:txBody>
      </p:sp>
    </p:spTree>
    <p:extLst>
      <p:ext uri="{BB962C8B-B14F-4D97-AF65-F5344CB8AC3E}">
        <p14:creationId xmlns:p14="http://schemas.microsoft.com/office/powerpoint/2010/main" val="1617642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Screenshots(Cont...)</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55976" y="1152983"/>
            <a:ext cx="8394858" cy="5596456"/>
          </a:xfrm>
        </p:spPr>
      </p:pic>
      <p:sp>
        <p:nvSpPr>
          <p:cNvPr id="4" name="Slide Number Placeholder 3"/>
          <p:cNvSpPr>
            <a:spLocks noGrp="1"/>
          </p:cNvSpPr>
          <p:nvPr>
            <p:ph type="sldNum" sz="quarter" idx="12"/>
          </p:nvPr>
        </p:nvSpPr>
        <p:spPr/>
        <p:txBody>
          <a:bodyPr/>
          <a:lstStyle/>
          <a:p>
            <a:fld id="{35C6A556-1221-4EE5-8F02-11FF54A4ABED}" type="slidenum">
              <a:rPr lang="en-US" smtClean="0"/>
              <a:t>25</a:t>
            </a:fld>
            <a:endParaRPr lang="en-US"/>
          </a:p>
        </p:txBody>
      </p:sp>
    </p:spTree>
    <p:extLst>
      <p:ext uri="{BB962C8B-B14F-4D97-AF65-F5344CB8AC3E}">
        <p14:creationId xmlns:p14="http://schemas.microsoft.com/office/powerpoint/2010/main" val="2702885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472" y="111824"/>
            <a:ext cx="9404723" cy="1400530"/>
          </a:xfrm>
        </p:spPr>
        <p:txBody>
          <a:bodyPr/>
          <a:lstStyle/>
          <a:p>
            <a:r>
              <a:rPr lang="en-US" dirty="0"/>
              <a:t>Screenshots(Cont...)</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233" b="38244"/>
          <a:stretch/>
        </p:blipFill>
        <p:spPr>
          <a:xfrm>
            <a:off x="1260502" y="4367419"/>
            <a:ext cx="8115370" cy="2311385"/>
          </a:xfrm>
        </p:spPr>
      </p:pic>
      <p:sp>
        <p:nvSpPr>
          <p:cNvPr id="4" name="Slide Number Placeholder 3"/>
          <p:cNvSpPr>
            <a:spLocks noGrp="1"/>
          </p:cNvSpPr>
          <p:nvPr>
            <p:ph type="sldNum" sz="quarter" idx="12"/>
          </p:nvPr>
        </p:nvSpPr>
        <p:spPr/>
        <p:txBody>
          <a:bodyPr/>
          <a:lstStyle/>
          <a:p>
            <a:fld id="{35C6A556-1221-4EE5-8F02-11FF54A4ABED}" type="slidenum">
              <a:rPr lang="en-US" smtClean="0"/>
              <a:t>26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502" y="718612"/>
            <a:ext cx="8076681" cy="3660205"/>
          </a:xfrm>
          <a:prstGeom prst="rect">
            <a:avLst/>
          </a:prstGeom>
        </p:spPr>
      </p:pic>
    </p:spTree>
    <p:extLst>
      <p:ext uri="{BB962C8B-B14F-4D97-AF65-F5344CB8AC3E}">
        <p14:creationId xmlns:p14="http://schemas.microsoft.com/office/powerpoint/2010/main" val="1457532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81" y="295729"/>
            <a:ext cx="9404723" cy="1400530"/>
          </a:xfrm>
        </p:spPr>
        <p:txBody>
          <a:bodyPr/>
          <a:lstStyle/>
          <a:p>
            <a:r>
              <a:rPr lang="en-US" dirty="0"/>
              <a:t>Screenshots(Cont...)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0007" y="1063416"/>
            <a:ext cx="9247030" cy="5427536"/>
          </a:xfrm>
        </p:spPr>
      </p:pic>
      <p:sp>
        <p:nvSpPr>
          <p:cNvPr id="4" name="Slide Number Placeholder 3"/>
          <p:cNvSpPr>
            <a:spLocks noGrp="1"/>
          </p:cNvSpPr>
          <p:nvPr>
            <p:ph type="sldNum" sz="quarter" idx="12"/>
          </p:nvPr>
        </p:nvSpPr>
        <p:spPr/>
        <p:txBody>
          <a:bodyPr/>
          <a:lstStyle/>
          <a:p>
            <a:fld id="{35C6A556-1221-4EE5-8F02-11FF54A4ABED}" type="slidenum">
              <a:rPr lang="en-US" smtClean="0"/>
              <a:t>27</a:t>
            </a:fld>
            <a:endParaRPr lang="en-US"/>
          </a:p>
        </p:txBody>
      </p:sp>
    </p:spTree>
    <p:extLst>
      <p:ext uri="{BB962C8B-B14F-4D97-AF65-F5344CB8AC3E}">
        <p14:creationId xmlns:p14="http://schemas.microsoft.com/office/powerpoint/2010/main" val="2784537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20" y="182261"/>
            <a:ext cx="9404723" cy="1400530"/>
          </a:xfrm>
        </p:spPr>
        <p:txBody>
          <a:bodyPr/>
          <a:lstStyle/>
          <a:p>
            <a:r>
              <a:rPr lang="en-US" dirty="0"/>
              <a:t>Screenshots(Cont...)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845" y="1300766"/>
            <a:ext cx="9700406" cy="4855336"/>
          </a:xfrm>
        </p:spPr>
      </p:pic>
      <p:sp>
        <p:nvSpPr>
          <p:cNvPr id="4" name="Slide Number Placeholder 3"/>
          <p:cNvSpPr>
            <a:spLocks noGrp="1"/>
          </p:cNvSpPr>
          <p:nvPr>
            <p:ph type="sldNum" sz="quarter" idx="12"/>
          </p:nvPr>
        </p:nvSpPr>
        <p:spPr/>
        <p:txBody>
          <a:bodyPr/>
          <a:lstStyle/>
          <a:p>
            <a:fld id="{35C6A556-1221-4EE5-8F02-11FF54A4ABED}" type="slidenum">
              <a:rPr lang="en-US" smtClean="0"/>
              <a:t>28</a:t>
            </a:fld>
            <a:endParaRPr lang="en-US"/>
          </a:p>
        </p:txBody>
      </p:sp>
    </p:spTree>
    <p:extLst>
      <p:ext uri="{BB962C8B-B14F-4D97-AF65-F5344CB8AC3E}">
        <p14:creationId xmlns:p14="http://schemas.microsoft.com/office/powerpoint/2010/main" val="1321231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Screenshots(Cont...)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084029"/>
            <a:ext cx="8947150" cy="4132980"/>
          </a:xfrm>
        </p:spPr>
      </p:pic>
      <p:sp>
        <p:nvSpPr>
          <p:cNvPr id="4" name="Slide Number Placeholder 3"/>
          <p:cNvSpPr>
            <a:spLocks noGrp="1"/>
          </p:cNvSpPr>
          <p:nvPr>
            <p:ph type="sldNum" sz="quarter" idx="12"/>
          </p:nvPr>
        </p:nvSpPr>
        <p:spPr/>
        <p:txBody>
          <a:bodyPr/>
          <a:lstStyle/>
          <a:p>
            <a:fld id="{35C6A556-1221-4EE5-8F02-11FF54A4ABED}" type="slidenum">
              <a:rPr lang="en-US" smtClean="0"/>
              <a:t>29</a:t>
            </a:fld>
            <a:endParaRPr lang="en-US"/>
          </a:p>
        </p:txBody>
      </p:sp>
    </p:spTree>
    <p:extLst>
      <p:ext uri="{BB962C8B-B14F-4D97-AF65-F5344CB8AC3E}">
        <p14:creationId xmlns:p14="http://schemas.microsoft.com/office/powerpoint/2010/main" val="2028346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a:xfrm>
            <a:off x="1825098" y="1396096"/>
            <a:ext cx="8946541" cy="4195481"/>
          </a:xfrm>
        </p:spPr>
        <p:txBody>
          <a:bodyPr>
            <a:normAutofit fontScale="92500"/>
          </a:bodyPr>
          <a:lstStyle/>
          <a:p>
            <a:pPr algn="just">
              <a:lnSpc>
                <a:spcPct val="150000"/>
              </a:lnSpc>
            </a:pPr>
            <a:r>
              <a:rPr lang="en-US" sz="2600" dirty="0" smtClean="0">
                <a:latin typeface="Times New Roman" panose="02020603050405020304" pitchFamily="18" charset="0"/>
                <a:cs typeface="Times New Roman" panose="02020603050405020304" pitchFamily="18" charset="0"/>
              </a:rPr>
              <a:t>The </a:t>
            </a:r>
            <a:r>
              <a:rPr lang="en-US" sz="2600" dirty="0">
                <a:latin typeface="Times New Roman" panose="02020603050405020304" pitchFamily="18" charset="0"/>
                <a:cs typeface="Times New Roman" panose="02020603050405020304" pitchFamily="18" charset="0"/>
              </a:rPr>
              <a:t>main purpose of OTTP project is to reduce pen and paper work.and provide events details at one place where student can easily find the details of events and also can register for various events from anywhere and also can see the various  events result.</a:t>
            </a:r>
          </a:p>
          <a:p>
            <a:pPr algn="just">
              <a:lnSpc>
                <a:spcPct val="150000"/>
              </a:lnSpc>
            </a:pPr>
            <a:r>
              <a:rPr lang="en-US" sz="2600" dirty="0">
                <a:latin typeface="Times New Roman" panose="02020603050405020304" pitchFamily="18" charset="0"/>
                <a:cs typeface="Times New Roman" panose="02020603050405020304" pitchFamily="18" charset="0"/>
              </a:rPr>
              <a:t>OTTP also can conduct debugging event which will help to reduce the time and work load of event coordinators and will produce result instantaneously.</a:t>
            </a:r>
          </a:p>
          <a:p>
            <a:pPr marL="0" indent="0" algn="just">
              <a:buNone/>
            </a:pPr>
            <a:endParaRPr lang="en-US" dirty="0"/>
          </a:p>
        </p:txBody>
      </p:sp>
      <p:sp>
        <p:nvSpPr>
          <p:cNvPr id="4" name="Slide Number Placeholder 3"/>
          <p:cNvSpPr>
            <a:spLocks noGrp="1"/>
          </p:cNvSpPr>
          <p:nvPr>
            <p:ph type="sldNum" sz="quarter" idx="12"/>
          </p:nvPr>
        </p:nvSpPr>
        <p:spPr/>
        <p:txBody>
          <a:bodyPr/>
          <a:lstStyle/>
          <a:p>
            <a:fld id="{35C6A556-1221-4EE5-8F02-11FF54A4ABED}" type="slidenum">
              <a:rPr lang="en-US" smtClean="0"/>
              <a:t>3</a:t>
            </a:fld>
            <a:endParaRPr lang="en-US"/>
          </a:p>
        </p:txBody>
      </p:sp>
    </p:spTree>
    <p:extLst>
      <p:ext uri="{BB962C8B-B14F-4D97-AF65-F5344CB8AC3E}">
        <p14:creationId xmlns:p14="http://schemas.microsoft.com/office/powerpoint/2010/main" val="584013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Screenshots(Cont...)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097128"/>
            <a:ext cx="8947150" cy="4106781"/>
          </a:xfrm>
        </p:spPr>
      </p:pic>
      <p:sp>
        <p:nvSpPr>
          <p:cNvPr id="4" name="Slide Number Placeholder 3"/>
          <p:cNvSpPr>
            <a:spLocks noGrp="1"/>
          </p:cNvSpPr>
          <p:nvPr>
            <p:ph type="sldNum" sz="quarter" idx="12"/>
          </p:nvPr>
        </p:nvSpPr>
        <p:spPr/>
        <p:txBody>
          <a:bodyPr/>
          <a:lstStyle/>
          <a:p>
            <a:fld id="{35C6A556-1221-4EE5-8F02-11FF54A4ABED}" type="slidenum">
              <a:rPr lang="en-US" smtClean="0"/>
              <a:t>30</a:t>
            </a:fld>
            <a:endParaRPr lang="en-US"/>
          </a:p>
        </p:txBody>
      </p:sp>
    </p:spTree>
    <p:extLst>
      <p:ext uri="{BB962C8B-B14F-4D97-AF65-F5344CB8AC3E}">
        <p14:creationId xmlns:p14="http://schemas.microsoft.com/office/powerpoint/2010/main" val="1934883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Screenshots(Cont...)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401" y="1378040"/>
            <a:ext cx="9171030" cy="4790940"/>
          </a:xfrm>
        </p:spPr>
      </p:pic>
      <p:sp>
        <p:nvSpPr>
          <p:cNvPr id="4" name="Slide Number Placeholder 3"/>
          <p:cNvSpPr>
            <a:spLocks noGrp="1"/>
          </p:cNvSpPr>
          <p:nvPr>
            <p:ph type="sldNum" sz="quarter" idx="12"/>
          </p:nvPr>
        </p:nvSpPr>
        <p:spPr/>
        <p:txBody>
          <a:bodyPr/>
          <a:lstStyle/>
          <a:p>
            <a:fld id="{35C6A556-1221-4EE5-8F02-11FF54A4ABED}" type="slidenum">
              <a:rPr lang="en-US" smtClean="0"/>
              <a:t>31</a:t>
            </a:fld>
            <a:endParaRPr lang="en-US"/>
          </a:p>
        </p:txBody>
      </p:sp>
    </p:spTree>
    <p:extLst>
      <p:ext uri="{BB962C8B-B14F-4D97-AF65-F5344CB8AC3E}">
        <p14:creationId xmlns:p14="http://schemas.microsoft.com/office/powerpoint/2010/main" val="647603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Screenshots(Cont...)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915" y="1481070"/>
            <a:ext cx="9084919" cy="4855336"/>
          </a:xfrm>
        </p:spPr>
      </p:pic>
      <p:sp>
        <p:nvSpPr>
          <p:cNvPr id="4" name="Slide Number Placeholder 3"/>
          <p:cNvSpPr>
            <a:spLocks noGrp="1"/>
          </p:cNvSpPr>
          <p:nvPr>
            <p:ph type="sldNum" sz="quarter" idx="12"/>
          </p:nvPr>
        </p:nvSpPr>
        <p:spPr/>
        <p:txBody>
          <a:bodyPr/>
          <a:lstStyle/>
          <a:p>
            <a:fld id="{35C6A556-1221-4EE5-8F02-11FF54A4ABED}" type="slidenum">
              <a:rPr lang="en-US" smtClean="0"/>
              <a:t>32</a:t>
            </a:fld>
            <a:endParaRPr lang="en-US"/>
          </a:p>
        </p:txBody>
      </p:sp>
    </p:spTree>
    <p:extLst>
      <p:ext uri="{BB962C8B-B14F-4D97-AF65-F5344CB8AC3E}">
        <p14:creationId xmlns:p14="http://schemas.microsoft.com/office/powerpoint/2010/main" val="3174183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References:</a:t>
            </a:r>
          </a:p>
        </p:txBody>
      </p:sp>
      <p:sp>
        <p:nvSpPr>
          <p:cNvPr id="5" name="Content Placeholder 4"/>
          <p:cNvSpPr>
            <a:spLocks noGrp="1"/>
          </p:cNvSpPr>
          <p:nvPr>
            <p:ph idx="1"/>
          </p:nvPr>
        </p:nvSpPr>
        <p:spPr>
          <a:xfrm>
            <a:off x="1752085" y="1554051"/>
            <a:ext cx="8915400" cy="4473262"/>
          </a:xfrm>
        </p:spPr>
        <p:txBody>
          <a:bodyPr>
            <a:normAutofit/>
          </a:bodyPr>
          <a:lstStyle/>
          <a:p>
            <a:r>
              <a:rPr lang="en-US" sz="2400" u="sng" dirty="0" smtClean="0">
                <a:hlinkClick r:id="rId2"/>
              </a:rPr>
              <a:t>www.stackoverflow.com</a:t>
            </a:r>
            <a:endParaRPr lang="en-US" sz="2400" dirty="0" smtClean="0"/>
          </a:p>
          <a:p>
            <a:r>
              <a:rPr lang="en-US" sz="2400" u="sng" dirty="0" smtClean="0">
                <a:hlinkClick r:id="rId3"/>
              </a:rPr>
              <a:t>www.javatpoint.com</a:t>
            </a:r>
            <a:endParaRPr lang="en-US" sz="2400" dirty="0"/>
          </a:p>
          <a:p>
            <a:r>
              <a:rPr lang="en-US" sz="2400" u="sng" dirty="0">
                <a:hlinkClick r:id="rId4"/>
              </a:rPr>
              <a:t>www.tutorialspoint.com</a:t>
            </a:r>
            <a:endParaRPr lang="en-US" sz="2400" dirty="0"/>
          </a:p>
          <a:p>
            <a:r>
              <a:rPr lang="en-US" sz="2400" u="sng" dirty="0" smtClean="0">
                <a:hlinkClick r:id="rId5"/>
              </a:rPr>
              <a:t>www.w3school.com</a:t>
            </a:r>
            <a:endParaRPr lang="en-US" sz="2400" dirty="0" smtClean="0"/>
          </a:p>
          <a:p>
            <a:r>
              <a:rPr lang="en-US" sz="2400" dirty="0" smtClean="0">
                <a:solidFill>
                  <a:srgbClr val="0070C0"/>
                </a:solidFill>
                <a:hlinkClick r:id="rId6"/>
              </a:rPr>
              <a:t>www.learnjavaonline.org</a:t>
            </a:r>
            <a:endParaRPr lang="en-US" sz="2400" dirty="0" smtClean="0">
              <a:solidFill>
                <a:srgbClr val="0070C0"/>
              </a:solidFill>
            </a:endParaRPr>
          </a:p>
          <a:p>
            <a:r>
              <a:rPr lang="en-US" sz="2400" dirty="0" smtClean="0">
                <a:solidFill>
                  <a:srgbClr val="0070C0"/>
                </a:solidFill>
              </a:rPr>
              <a:t> </a:t>
            </a:r>
            <a:r>
              <a:rPr lang="en-US" sz="2400" dirty="0" smtClean="0">
                <a:solidFill>
                  <a:srgbClr val="0070C0"/>
                </a:solidFill>
                <a:hlinkClick r:id="rId7"/>
              </a:rPr>
              <a:t>www.codcademy.com</a:t>
            </a:r>
            <a:endParaRPr lang="en-US" sz="2400" dirty="0" smtClean="0">
              <a:solidFill>
                <a:srgbClr val="0070C0"/>
              </a:solidFill>
            </a:endParaRPr>
          </a:p>
          <a:p>
            <a:r>
              <a:rPr lang="en-US" sz="2400" dirty="0" smtClean="0">
                <a:solidFill>
                  <a:srgbClr val="0070C0"/>
                </a:solidFill>
              </a:rPr>
              <a:t>  </a:t>
            </a:r>
            <a:r>
              <a:rPr lang="en-US" sz="2400" dirty="0" smtClean="0">
                <a:solidFill>
                  <a:srgbClr val="0070C0"/>
                </a:solidFill>
                <a:hlinkClick r:id="rId8"/>
              </a:rPr>
              <a:t>www.studytonight.com</a:t>
            </a:r>
            <a:endParaRPr lang="en-US" sz="2400" dirty="0" smtClean="0">
              <a:solidFill>
                <a:srgbClr val="0070C0"/>
              </a:solidFill>
            </a:endParaRPr>
          </a:p>
          <a:p>
            <a:r>
              <a:rPr lang="en-US" sz="2400" dirty="0" smtClean="0">
                <a:solidFill>
                  <a:srgbClr val="0070C0"/>
                </a:solidFill>
              </a:rPr>
              <a:t>  </a:t>
            </a:r>
            <a:r>
              <a:rPr lang="en-US" sz="2400" dirty="0" smtClean="0">
                <a:solidFill>
                  <a:srgbClr val="0070C0"/>
                </a:solidFill>
                <a:hlinkClick r:id="rId9"/>
              </a:rPr>
              <a:t>www.tutorialcup.com</a:t>
            </a:r>
            <a:endParaRPr lang="en-US" sz="2400" dirty="0" smtClean="0">
              <a:solidFill>
                <a:srgbClr val="0070C0"/>
              </a:solidFill>
            </a:endParaRPr>
          </a:p>
          <a:p>
            <a:r>
              <a:rPr lang="en-US" sz="2400" dirty="0" smtClean="0">
                <a:solidFill>
                  <a:srgbClr val="0070C0"/>
                </a:solidFill>
              </a:rPr>
              <a:t> </a:t>
            </a:r>
            <a:r>
              <a:rPr lang="en-US" sz="2400" dirty="0" smtClean="0">
                <a:solidFill>
                  <a:srgbClr val="0070C0"/>
                </a:solidFill>
                <a:hlinkClick r:id="rId10"/>
              </a:rPr>
              <a:t>www.htmlgoodies.com</a:t>
            </a:r>
            <a:endParaRPr lang="en-US" sz="2400" dirty="0" smtClean="0">
              <a:solidFill>
                <a:srgbClr val="0070C0"/>
              </a:solidFill>
            </a:endParaRPr>
          </a:p>
          <a:p>
            <a:endParaRPr lang="en-US" dirty="0"/>
          </a:p>
        </p:txBody>
      </p:sp>
      <p:sp>
        <p:nvSpPr>
          <p:cNvPr id="3" name="Slide Number Placeholder 2"/>
          <p:cNvSpPr>
            <a:spLocks noGrp="1"/>
          </p:cNvSpPr>
          <p:nvPr>
            <p:ph type="sldNum" sz="quarter" idx="12"/>
          </p:nvPr>
        </p:nvSpPr>
        <p:spPr/>
        <p:txBody>
          <a:bodyPr/>
          <a:lstStyle/>
          <a:p>
            <a:fld id="{35C6A556-1221-4EE5-8F02-11FF54A4ABED}" type="slidenum">
              <a:rPr lang="en-US" smtClean="0"/>
              <a:t>33</a:t>
            </a:fld>
            <a:endParaRPr lang="en-US"/>
          </a:p>
        </p:txBody>
      </p:sp>
    </p:spTree>
    <p:extLst>
      <p:ext uri="{BB962C8B-B14F-4D97-AF65-F5344CB8AC3E}">
        <p14:creationId xmlns:p14="http://schemas.microsoft.com/office/powerpoint/2010/main" val="982319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6565" y="1577147"/>
            <a:ext cx="8911687" cy="1280890"/>
          </a:xfrm>
        </p:spPr>
        <p:txBody>
          <a:bodyPr>
            <a:normAutofit/>
          </a:bodyPr>
          <a:lstStyle/>
          <a:p>
            <a:r>
              <a:rPr lang="en-US" sz="6600" b="1" dirty="0" smtClean="0"/>
              <a:t>THANK YOU......</a:t>
            </a:r>
            <a:endParaRPr lang="en-US" sz="6600" b="1" dirty="0"/>
          </a:p>
        </p:txBody>
      </p:sp>
      <p:sp>
        <p:nvSpPr>
          <p:cNvPr id="3" name="Content Placeholder 2"/>
          <p:cNvSpPr>
            <a:spLocks noGrp="1"/>
          </p:cNvSpPr>
          <p:nvPr>
            <p:ph idx="1"/>
          </p:nvPr>
        </p:nvSpPr>
        <p:spPr>
          <a:xfrm>
            <a:off x="2592925" y="4168462"/>
            <a:ext cx="8915400" cy="944451"/>
          </a:xfrm>
        </p:spPr>
        <p:txBody>
          <a:bodyPr>
            <a:normAutofit/>
          </a:bodyPr>
          <a:lstStyle/>
          <a:p>
            <a:pPr marL="0" indent="0">
              <a:buNone/>
            </a:pPr>
            <a:r>
              <a:rPr lang="en-US" sz="4000" b="1" dirty="0" smtClean="0"/>
              <a:t>ANY QUESTION OR SUGGESTION..???</a:t>
            </a:r>
            <a:endParaRPr lang="en-US" sz="4000" b="1" dirty="0"/>
          </a:p>
        </p:txBody>
      </p:sp>
      <p:sp>
        <p:nvSpPr>
          <p:cNvPr id="4" name="Slide Number Placeholder 3"/>
          <p:cNvSpPr>
            <a:spLocks noGrp="1"/>
          </p:cNvSpPr>
          <p:nvPr>
            <p:ph type="sldNum" sz="quarter" idx="12"/>
          </p:nvPr>
        </p:nvSpPr>
        <p:spPr/>
        <p:txBody>
          <a:bodyPr/>
          <a:lstStyle/>
          <a:p>
            <a:fld id="{35C6A556-1221-4EE5-8F02-11FF54A4ABED}" type="slidenum">
              <a:rPr lang="en-US" smtClean="0"/>
              <a:t>34</a:t>
            </a:fld>
            <a:endParaRPr lang="en-US"/>
          </a:p>
        </p:txBody>
      </p:sp>
    </p:spTree>
    <p:extLst>
      <p:ext uri="{BB962C8B-B14F-4D97-AF65-F5344CB8AC3E}">
        <p14:creationId xmlns:p14="http://schemas.microsoft.com/office/powerpoint/2010/main" val="360580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78424"/>
          </a:xfrm>
        </p:spPr>
        <p:txBody>
          <a:bodyPr/>
          <a:lstStyle/>
          <a:p>
            <a:r>
              <a:rPr lang="en-US" b="1" u="sng" dirty="0" smtClean="0"/>
              <a:t>Modules</a:t>
            </a:r>
            <a:endParaRPr lang="en-US" b="1" u="sng" dirty="0"/>
          </a:p>
        </p:txBody>
      </p:sp>
      <p:sp>
        <p:nvSpPr>
          <p:cNvPr id="3" name="Content Placeholder 2"/>
          <p:cNvSpPr>
            <a:spLocks noGrp="1"/>
          </p:cNvSpPr>
          <p:nvPr>
            <p:ph idx="1"/>
          </p:nvPr>
        </p:nvSpPr>
        <p:spPr>
          <a:xfrm>
            <a:off x="2592925" y="1708596"/>
            <a:ext cx="8212450" cy="4486141"/>
          </a:xfrm>
        </p:spPr>
        <p:txBody>
          <a:bodyPr>
            <a:normAutofit/>
          </a:bodyPr>
          <a:lstStyle/>
          <a:p>
            <a:pPr lvl="0"/>
            <a:r>
              <a:rPr lang="en-US" sz="2400" b="1"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Admin Module</a:t>
            </a:r>
          </a:p>
          <a:p>
            <a:pPr lvl="0"/>
            <a:r>
              <a:rPr lang="en-US" sz="2400" dirty="0">
                <a:latin typeface="Times New Roman" panose="02020603050405020304" pitchFamily="18" charset="0"/>
                <a:cs typeface="Times New Roman" panose="02020603050405020304" pitchFamily="18" charset="0"/>
              </a:rPr>
              <a:t>Registration Module</a:t>
            </a:r>
          </a:p>
          <a:p>
            <a:pPr lvl="0"/>
            <a:r>
              <a:rPr lang="en-US" sz="2400" dirty="0">
                <a:latin typeface="Times New Roman" panose="02020603050405020304" pitchFamily="18" charset="0"/>
                <a:cs typeface="Times New Roman" panose="02020603050405020304" pitchFamily="18" charset="0"/>
              </a:rPr>
              <a:t>Login and Forgot Password Module</a:t>
            </a:r>
          </a:p>
          <a:p>
            <a:pPr lvl="0"/>
            <a:r>
              <a:rPr lang="en-US" sz="2400" dirty="0">
                <a:latin typeface="Times New Roman" panose="02020603050405020304" pitchFamily="18" charset="0"/>
                <a:cs typeface="Times New Roman" panose="02020603050405020304" pitchFamily="18" charset="0"/>
              </a:rPr>
              <a:t>Workshop/Seminar Module</a:t>
            </a:r>
          </a:p>
          <a:p>
            <a:pPr lvl="0"/>
            <a:r>
              <a:rPr lang="en-US" sz="2400" dirty="0">
                <a:latin typeface="Times New Roman" panose="02020603050405020304" pitchFamily="18" charset="0"/>
                <a:cs typeface="Times New Roman" panose="02020603050405020304" pitchFamily="18" charset="0"/>
              </a:rPr>
              <a:t>Events Module</a:t>
            </a:r>
          </a:p>
          <a:p>
            <a:pPr lvl="0"/>
            <a:r>
              <a:rPr lang="en-US" sz="2400" dirty="0">
                <a:latin typeface="Times New Roman" panose="02020603050405020304" pitchFamily="18" charset="0"/>
                <a:cs typeface="Times New Roman" panose="02020603050405020304" pitchFamily="18" charset="0"/>
              </a:rPr>
              <a:t>Online Debugging Module</a:t>
            </a:r>
          </a:p>
          <a:p>
            <a:pPr lvl="0"/>
            <a:r>
              <a:rPr lang="en-US" sz="2400" dirty="0">
                <a:latin typeface="Times New Roman" panose="02020603050405020304" pitchFamily="18" charset="0"/>
                <a:cs typeface="Times New Roman" panose="02020603050405020304" pitchFamily="18" charset="0"/>
              </a:rPr>
              <a:t>Result Module</a:t>
            </a:r>
          </a:p>
          <a:p>
            <a:pPr lvl="0"/>
            <a:r>
              <a:rPr lang="en-US" sz="2400" dirty="0">
                <a:latin typeface="Times New Roman" panose="02020603050405020304" pitchFamily="18" charset="0"/>
                <a:cs typeface="Times New Roman" panose="02020603050405020304" pitchFamily="18" charset="0"/>
              </a:rPr>
              <a:t>Contact us/Feedback Module</a:t>
            </a:r>
          </a:p>
        </p:txBody>
      </p:sp>
      <p:sp>
        <p:nvSpPr>
          <p:cNvPr id="4" name="Slide Number Placeholder 3"/>
          <p:cNvSpPr>
            <a:spLocks noGrp="1"/>
          </p:cNvSpPr>
          <p:nvPr>
            <p:ph type="sldNum" sz="quarter" idx="12"/>
          </p:nvPr>
        </p:nvSpPr>
        <p:spPr/>
        <p:txBody>
          <a:bodyPr/>
          <a:lstStyle/>
          <a:p>
            <a:fld id="{35C6A556-1221-4EE5-8F02-11FF54A4ABED}" type="slidenum">
              <a:rPr lang="en-US" smtClean="0"/>
              <a:t>4</a:t>
            </a:fld>
            <a:endParaRPr lang="en-US"/>
          </a:p>
        </p:txBody>
      </p:sp>
    </p:spTree>
    <p:extLst>
      <p:ext uri="{BB962C8B-B14F-4D97-AF65-F5344CB8AC3E}">
        <p14:creationId xmlns:p14="http://schemas.microsoft.com/office/powerpoint/2010/main" val="3749375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745" y="534670"/>
            <a:ext cx="10147994" cy="625141"/>
          </a:xfrm>
        </p:spPr>
        <p:txBody>
          <a:bodyPr>
            <a:noAutofit/>
          </a:bodyPr>
          <a:lstStyle/>
          <a:p>
            <a:r>
              <a:rPr lang="en-US" sz="2800" b="1" u="sng" dirty="0"/>
              <a:t>IMPROVEMENT OVER THE EXISTING IMPLEMENTATION</a:t>
            </a:r>
          </a:p>
        </p:txBody>
      </p:sp>
      <p:sp>
        <p:nvSpPr>
          <p:cNvPr id="3" name="Content Placeholder 2"/>
          <p:cNvSpPr>
            <a:spLocks noGrp="1"/>
          </p:cNvSpPr>
          <p:nvPr>
            <p:ph idx="1"/>
          </p:nvPr>
        </p:nvSpPr>
        <p:spPr>
          <a:xfrm>
            <a:off x="1546023" y="1455312"/>
            <a:ext cx="9285109" cy="4958367"/>
          </a:xfrm>
        </p:spPr>
        <p:txBody>
          <a:bodyPr>
            <a:normAutofit fontScale="85000" lnSpcReduction="10000"/>
          </a:bodyPr>
          <a:lstStyle/>
          <a:p>
            <a:r>
              <a:rPr lang="en-US" sz="3300" b="1" u="sng" dirty="0">
                <a:latin typeface="Times New Roman" panose="02020603050405020304" pitchFamily="18" charset="0"/>
                <a:cs typeface="Times New Roman" panose="02020603050405020304" pitchFamily="18" charset="0"/>
              </a:rPr>
              <a:t>Present </a:t>
            </a:r>
            <a:r>
              <a:rPr lang="en-US" sz="3300" b="1" u="sng" dirty="0" smtClean="0">
                <a:latin typeface="Times New Roman" panose="02020603050405020304" pitchFamily="18" charset="0"/>
                <a:cs typeface="Times New Roman" panose="02020603050405020304" pitchFamily="18" charset="0"/>
              </a:rPr>
              <a:t>State</a:t>
            </a:r>
          </a:p>
          <a:p>
            <a:endParaRPr lang="en-US" sz="2800" b="1"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No Software/GUI present.</a:t>
            </a:r>
            <a:endParaRPr lang="en-US"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More </a:t>
            </a:r>
            <a:r>
              <a:rPr lang="en-US" sz="2800" dirty="0">
                <a:latin typeface="Times New Roman" panose="02020603050405020304" pitchFamily="18" charset="0"/>
                <a:cs typeface="Times New Roman" panose="02020603050405020304" pitchFamily="18" charset="0"/>
              </a:rPr>
              <a:t>time taken to registration of students </a:t>
            </a:r>
            <a:r>
              <a:rPr lang="en-US" sz="2800" dirty="0" smtClean="0">
                <a:latin typeface="Times New Roman" panose="02020603050405020304" pitchFamily="18" charset="0"/>
                <a:cs typeface="Times New Roman" panose="02020603050405020304" pitchFamily="18" charset="0"/>
              </a:rPr>
              <a:t>through paper </a:t>
            </a:r>
            <a:r>
              <a:rPr lang="en-US" sz="2800" dirty="0">
                <a:latin typeface="Times New Roman" panose="02020603050405020304" pitchFamily="18" charset="0"/>
                <a:cs typeface="Times New Roman" panose="02020603050405020304" pitchFamily="18" charset="0"/>
              </a:rPr>
              <a:t>based registration forms.</a:t>
            </a:r>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Time consuming in access the records of the students.</a:t>
            </a:r>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Students </a:t>
            </a:r>
            <a:r>
              <a:rPr lang="en-US" sz="2800" dirty="0">
                <a:latin typeface="Times New Roman" panose="02020603050405020304" pitchFamily="18" charset="0"/>
                <a:cs typeface="Times New Roman" panose="02020603050405020304" pitchFamily="18" charset="0"/>
              </a:rPr>
              <a:t>are informed by sending mail to them manually.</a:t>
            </a:r>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Manual creation of lists according to their Groups.</a:t>
            </a:r>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verify the students registration details it takes lot of time waste.</a:t>
            </a:r>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Pen and Paper mode quiz,results and other informations</a:t>
            </a:r>
            <a:r>
              <a:rPr lang="en-US" sz="2800" dirty="0" smtClean="0">
                <a:latin typeface="Times New Roman" panose="02020603050405020304" pitchFamily="18" charset="0"/>
                <a:cs typeface="Times New Roman" panose="02020603050405020304" pitchFamily="18" charset="0"/>
              </a:rPr>
              <a:t>.</a:t>
            </a:r>
          </a:p>
          <a:p>
            <a:pPr marL="0" indent="0">
              <a:buNone/>
            </a:pP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Cont...</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35C6A556-1221-4EE5-8F02-11FF54A4ABED}" type="slidenum">
              <a:rPr lang="en-US" smtClean="0"/>
              <a:t>5</a:t>
            </a:fld>
            <a:endParaRPr lang="en-US"/>
          </a:p>
        </p:txBody>
      </p:sp>
    </p:spTree>
    <p:extLst>
      <p:ext uri="{BB962C8B-B14F-4D97-AF65-F5344CB8AC3E}">
        <p14:creationId xmlns:p14="http://schemas.microsoft.com/office/powerpoint/2010/main" val="1939981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2389" y="613893"/>
            <a:ext cx="9787386" cy="5825544"/>
          </a:xfrm>
        </p:spPr>
        <p:txBody>
          <a:bodyPr>
            <a:normAutofit/>
          </a:bodyPr>
          <a:lstStyle/>
          <a:p>
            <a:r>
              <a:rPr lang="en-US" sz="2400" b="1" u="sng" dirty="0">
                <a:latin typeface="Times New Roman" panose="02020603050405020304" pitchFamily="18" charset="0"/>
                <a:cs typeface="Times New Roman" panose="02020603050405020304" pitchFamily="18" charset="0"/>
              </a:rPr>
              <a:t>After </a:t>
            </a:r>
            <a:r>
              <a:rPr lang="en-US" sz="2400" b="1" u="sng" dirty="0" smtClean="0">
                <a:latin typeface="Times New Roman" panose="02020603050405020304" pitchFamily="18" charset="0"/>
                <a:cs typeface="Times New Roman" panose="02020603050405020304" pitchFamily="18" charset="0"/>
              </a:rPr>
              <a:t>implementation </a:t>
            </a:r>
            <a:r>
              <a:rPr lang="en-US" sz="2400" b="1" u="sng" dirty="0">
                <a:latin typeface="Times New Roman" panose="02020603050405020304" pitchFamily="18" charset="0"/>
                <a:cs typeface="Times New Roman" panose="02020603050405020304" pitchFamily="18" charset="0"/>
              </a:rPr>
              <a:t>of project</a:t>
            </a:r>
            <a:r>
              <a:rPr lang="en-US" sz="2400" b="1" u="sng" dirty="0" smtClean="0">
                <a:latin typeface="Times New Roman" panose="02020603050405020304" pitchFamily="18" charset="0"/>
                <a:cs typeface="Times New Roman" panose="02020603050405020304" pitchFamily="18" charset="0"/>
              </a:rPr>
              <a:t>:</a:t>
            </a:r>
          </a:p>
          <a:p>
            <a:pPr marL="0" indent="0">
              <a:buNone/>
            </a:pPr>
            <a:endParaRPr lang="en-US" sz="2400" b="1"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Easy to use </a:t>
            </a:r>
            <a:r>
              <a:rPr lang="en-US" sz="2400" dirty="0" smtClean="0">
                <a:latin typeface="Times New Roman" panose="02020603050405020304" pitchFamily="18" charset="0"/>
                <a:cs typeface="Times New Roman" panose="02020603050405020304" pitchFamily="18" charset="0"/>
              </a:rPr>
              <a:t>through GUI</a:t>
            </a:r>
            <a:r>
              <a:rPr lang="en-US" sz="24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Online Registration so that student can register from anywhere it reduces traveling </a:t>
            </a:r>
            <a:r>
              <a:rPr lang="en-US" sz="2400" dirty="0" smtClean="0">
                <a:latin typeface="Times New Roman" panose="02020603050405020304" pitchFamily="18" charset="0"/>
                <a:cs typeface="Times New Roman" panose="02020603050405020304" pitchFamily="18" charset="0"/>
              </a:rPr>
              <a:t>time and </a:t>
            </a:r>
            <a:r>
              <a:rPr lang="en-US" sz="2400" dirty="0">
                <a:latin typeface="Times New Roman" panose="02020603050405020304" pitchFamily="18" charset="0"/>
                <a:cs typeface="Times New Roman" panose="02020603050405020304" pitchFamily="18" charset="0"/>
              </a:rPr>
              <a:t>cost.</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Students can get informed by email automatically.</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 Online debugging,results,and </a:t>
            </a:r>
            <a:r>
              <a:rPr lang="en-US" sz="2400" dirty="0">
                <a:latin typeface="Times New Roman" panose="02020603050405020304" pitchFamily="18" charset="0"/>
                <a:cs typeface="Times New Roman" panose="02020603050405020304" pitchFamily="18" charset="0"/>
              </a:rPr>
              <a:t>other </a:t>
            </a:r>
            <a:r>
              <a:rPr lang="en-US" sz="2400" dirty="0" smtClean="0">
                <a:latin typeface="Times New Roman" panose="02020603050405020304" pitchFamily="18" charset="0"/>
                <a:cs typeface="Times New Roman" panose="02020603050405020304" pitchFamily="18" charset="0"/>
              </a:rPr>
              <a:t>informations.</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Reduces </a:t>
            </a:r>
            <a:r>
              <a:rPr lang="en-US" sz="2400" dirty="0">
                <a:latin typeface="Times New Roman" panose="02020603050405020304" pitchFamily="18" charset="0"/>
                <a:cs typeface="Times New Roman" panose="02020603050405020304" pitchFamily="18" charset="0"/>
              </a:rPr>
              <a:t>the pen and paper based works.</a:t>
            </a:r>
            <a:endParaRPr lang="en-US" sz="2400" b="1" u="sng"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35C6A556-1221-4EE5-8F02-11FF54A4ABED}" type="slidenum">
              <a:rPr lang="en-US" smtClean="0"/>
              <a:t>6</a:t>
            </a:fld>
            <a:endParaRPr lang="en-US"/>
          </a:p>
        </p:txBody>
      </p:sp>
    </p:spTree>
    <p:extLst>
      <p:ext uri="{BB962C8B-B14F-4D97-AF65-F5344CB8AC3E}">
        <p14:creationId xmlns:p14="http://schemas.microsoft.com/office/powerpoint/2010/main" val="8245758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2159" y="422971"/>
            <a:ext cx="8911687" cy="1280890"/>
          </a:xfrm>
        </p:spPr>
        <p:txBody>
          <a:bodyPr>
            <a:normAutofit/>
          </a:bodyPr>
          <a:lstStyle/>
          <a:p>
            <a:r>
              <a:rPr lang="en-US" sz="3600" b="1" u="sng" dirty="0"/>
              <a:t>Conclusion &amp; Future Scope of the </a:t>
            </a:r>
            <a:r>
              <a:rPr lang="en-US" sz="3600" b="1" u="sng" dirty="0" smtClean="0"/>
              <a:t>project</a:t>
            </a:r>
            <a:endParaRPr lang="en-US" sz="3600" b="1" u="sng" dirty="0"/>
          </a:p>
        </p:txBody>
      </p:sp>
      <p:sp>
        <p:nvSpPr>
          <p:cNvPr id="3" name="Content Placeholder 2"/>
          <p:cNvSpPr>
            <a:spLocks noGrp="1"/>
          </p:cNvSpPr>
          <p:nvPr>
            <p:ph idx="1"/>
          </p:nvPr>
        </p:nvSpPr>
        <p:spPr>
          <a:xfrm>
            <a:off x="2086936" y="1515414"/>
            <a:ext cx="8915400" cy="4679324"/>
          </a:xfrm>
        </p:spPr>
        <p:txBody>
          <a:bodyPr>
            <a:normAutofit/>
          </a:bodyPr>
          <a:lstStyle/>
          <a:p>
            <a:r>
              <a:rPr lang="en-US" sz="2400" b="1" u="sng" dirty="0" smtClean="0">
                <a:latin typeface="Times New Roman" panose="02020603050405020304" pitchFamily="18" charset="0"/>
                <a:cs typeface="Times New Roman" panose="02020603050405020304" pitchFamily="18" charset="0"/>
              </a:rPr>
              <a:t>Conclusion</a:t>
            </a:r>
          </a:p>
          <a:p>
            <a:pPr marL="0" indent="0">
              <a:buNone/>
            </a:pPr>
            <a:r>
              <a:rPr lang="en-US" sz="2400" dirty="0" smtClean="0">
                <a:latin typeface="Times New Roman" panose="02020603050405020304" pitchFamily="18" charset="0"/>
                <a:cs typeface="Times New Roman" panose="02020603050405020304" pitchFamily="18" charset="0"/>
              </a:rPr>
              <a:t> 			Online </a:t>
            </a:r>
            <a:r>
              <a:rPr lang="en-US" sz="2400" dirty="0">
                <a:latin typeface="Times New Roman" panose="02020603050405020304" pitchFamily="18" charset="0"/>
                <a:cs typeface="Times New Roman" panose="02020603050405020304" pitchFamily="18" charset="0"/>
              </a:rPr>
              <a:t>Tech Turing Portal is very useful for the participant and coordinators. It reduces the time and paper based work. All the details of Events </a:t>
            </a:r>
            <a:r>
              <a:rPr lang="en-US" sz="2400" dirty="0" smtClean="0">
                <a:latin typeface="Times New Roman" panose="02020603050405020304" pitchFamily="18" charset="0"/>
                <a:cs typeface="Times New Roman" panose="02020603050405020304" pitchFamily="18" charset="0"/>
              </a:rPr>
              <a:t>are </a:t>
            </a:r>
            <a:r>
              <a:rPr lang="en-US" sz="2400" dirty="0">
                <a:latin typeface="Times New Roman" panose="02020603050405020304" pitchFamily="18" charset="0"/>
                <a:cs typeface="Times New Roman" panose="02020603050405020304" pitchFamily="18" charset="0"/>
              </a:rPr>
              <a:t>at one place. </a:t>
            </a: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b="1" u="sng" dirty="0" smtClean="0">
                <a:latin typeface="Times New Roman" panose="02020603050405020304" pitchFamily="18" charset="0"/>
                <a:cs typeface="Times New Roman" panose="02020603050405020304" pitchFamily="18" charset="0"/>
              </a:rPr>
              <a:t>Future Scope</a:t>
            </a:r>
          </a:p>
          <a:p>
            <a:pPr marL="0" indent="0" algn="just">
              <a:buNone/>
            </a:pPr>
            <a:r>
              <a:rPr lang="en-US" sz="2400" dirty="0" smtClean="0">
                <a:latin typeface="Times New Roman" panose="02020603050405020304" pitchFamily="18" charset="0"/>
                <a:cs typeface="Times New Roman" panose="02020603050405020304" pitchFamily="18" charset="0"/>
              </a:rPr>
              <a:t>		The </a:t>
            </a:r>
            <a:r>
              <a:rPr lang="en-US" sz="2400" dirty="0">
                <a:latin typeface="Times New Roman" panose="02020603050405020304" pitchFamily="18" charset="0"/>
                <a:cs typeface="Times New Roman" panose="02020603050405020304" pitchFamily="18" charset="0"/>
              </a:rPr>
              <a:t>future scope of the Online Tech Turing Portal is, we can organnize the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events to the university level where student can easily register and get the </a:t>
            </a:r>
            <a:r>
              <a:rPr lang="en-US" sz="2400" dirty="0" smtClean="0">
                <a:latin typeface="Times New Roman" panose="02020603050405020304" pitchFamily="18" charset="0"/>
                <a:cs typeface="Times New Roman" panose="02020603050405020304" pitchFamily="18" charset="0"/>
              </a:rPr>
              <a:t>information </a:t>
            </a:r>
            <a:r>
              <a:rPr lang="en-US" sz="2400" dirty="0">
                <a:latin typeface="Times New Roman" panose="02020603050405020304" pitchFamily="18" charset="0"/>
                <a:cs typeface="Times New Roman" panose="02020603050405020304" pitchFamily="18" charset="0"/>
              </a:rPr>
              <a:t>about the Events detail. From this project University renown will increases.</a:t>
            </a:r>
          </a:p>
          <a:p>
            <a:pPr marL="0" indent="0">
              <a:buNone/>
            </a:pPr>
            <a:endParaRPr lang="en-US" sz="2400" u="sng"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35C6A556-1221-4EE5-8F02-11FF54A4ABED}" type="slidenum">
              <a:rPr lang="en-US" smtClean="0"/>
              <a:t>7</a:t>
            </a:fld>
            <a:endParaRPr lang="en-US"/>
          </a:p>
        </p:txBody>
      </p:sp>
    </p:spTree>
    <p:extLst>
      <p:ext uri="{BB962C8B-B14F-4D97-AF65-F5344CB8AC3E}">
        <p14:creationId xmlns:p14="http://schemas.microsoft.com/office/powerpoint/2010/main" val="2527791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312" y="295729"/>
            <a:ext cx="9727327" cy="1280890"/>
          </a:xfrm>
        </p:spPr>
        <p:txBody>
          <a:bodyPr>
            <a:normAutofit/>
          </a:bodyPr>
          <a:lstStyle/>
          <a:p>
            <a:r>
              <a:rPr lang="en-US" sz="3200" b="1" u="sng" dirty="0" smtClean="0"/>
              <a:t>SYSTEM REQUIREMENT</a:t>
            </a:r>
            <a:endParaRPr lang="en-US" sz="3200" b="1" u="sng" dirty="0"/>
          </a:p>
        </p:txBody>
      </p:sp>
      <p:sp>
        <p:nvSpPr>
          <p:cNvPr id="3" name="Content Placeholder 2"/>
          <p:cNvSpPr>
            <a:spLocks noGrp="1"/>
          </p:cNvSpPr>
          <p:nvPr>
            <p:ph idx="1"/>
          </p:nvPr>
        </p:nvSpPr>
        <p:spPr>
          <a:xfrm>
            <a:off x="1236931" y="1107449"/>
            <a:ext cx="8915400" cy="5422140"/>
          </a:xfrm>
        </p:spPr>
        <p:txBody>
          <a:bodyPr>
            <a:noAutofit/>
          </a:bodyPr>
          <a:lstStyle/>
          <a:p>
            <a:pPr marL="0" indent="0">
              <a:buNone/>
            </a:pPr>
            <a:r>
              <a:rPr lang="en-US" sz="2800" b="1" dirty="0">
                <a:latin typeface="Times New Roman" panose="02020603050405020304" pitchFamily="18" charset="0"/>
                <a:cs typeface="Times New Roman" panose="02020603050405020304" pitchFamily="18" charset="0"/>
              </a:rPr>
              <a:t>	</a:t>
            </a:r>
            <a:r>
              <a:rPr lang="en-US" sz="2800" b="1" u="sng" dirty="0">
                <a:latin typeface="Times New Roman" panose="02020603050405020304" pitchFamily="18" charset="0"/>
                <a:cs typeface="Times New Roman" panose="02020603050405020304" pitchFamily="18" charset="0"/>
              </a:rPr>
              <a:t>Hardware requirements</a:t>
            </a:r>
          </a:p>
          <a:p>
            <a:pPr lvl="0"/>
            <a:r>
              <a:rPr lang="en-US" b="1" dirty="0">
                <a:latin typeface="Times New Roman" panose="02020603050405020304" pitchFamily="18" charset="0"/>
                <a:cs typeface="Times New Roman" panose="02020603050405020304" pitchFamily="18" charset="0"/>
              </a:rPr>
              <a:t>Processor </a:t>
            </a:r>
            <a:r>
              <a:rPr lang="en-US" dirty="0">
                <a:latin typeface="Times New Roman" panose="02020603050405020304" pitchFamily="18" charset="0"/>
                <a:cs typeface="Times New Roman" panose="02020603050405020304" pitchFamily="18" charset="0"/>
              </a:rPr>
              <a:t>:Intel Pentium and above.</a:t>
            </a:r>
          </a:p>
          <a:p>
            <a:pPr lvl="0"/>
            <a:r>
              <a:rPr lang="en-US" b="1" dirty="0">
                <a:latin typeface="Times New Roman" panose="02020603050405020304" pitchFamily="18" charset="0"/>
                <a:cs typeface="Times New Roman" panose="02020603050405020304" pitchFamily="18" charset="0"/>
              </a:rPr>
              <a:t>RAM: </a:t>
            </a:r>
            <a:r>
              <a:rPr lang="en-US" dirty="0">
                <a:latin typeface="Times New Roman" panose="02020603050405020304" pitchFamily="18" charset="0"/>
                <a:cs typeface="Times New Roman" panose="02020603050405020304" pitchFamily="18" charset="0"/>
              </a:rPr>
              <a:t>1 Gb</a:t>
            </a:r>
          </a:p>
          <a:p>
            <a:pPr lvl="0"/>
            <a:r>
              <a:rPr lang="en-US" b="1" dirty="0">
                <a:latin typeface="Times New Roman" panose="02020603050405020304" pitchFamily="18" charset="0"/>
                <a:cs typeface="Times New Roman" panose="02020603050405020304" pitchFamily="18" charset="0"/>
              </a:rPr>
              <a:t>HardDisk: 250</a:t>
            </a:r>
            <a:r>
              <a:rPr lang="en-US" dirty="0">
                <a:latin typeface="Times New Roman" panose="02020603050405020304" pitchFamily="18" charset="0"/>
                <a:cs typeface="Times New Roman" panose="02020603050405020304" pitchFamily="18" charset="0"/>
              </a:rPr>
              <a:t> Gb and above</a:t>
            </a:r>
            <a:r>
              <a:rPr lang="en-US" sz="2200" dirty="0" smtClean="0">
                <a:latin typeface="Times New Roman" panose="02020603050405020304" pitchFamily="18" charset="0"/>
                <a:cs typeface="Times New Roman" panose="02020603050405020304" pitchFamily="18" charset="0"/>
              </a:rPr>
              <a:t>.</a:t>
            </a:r>
          </a:p>
          <a:p>
            <a:pPr marL="0" lvl="0" indent="0">
              <a:buNone/>
            </a:pPr>
            <a:endParaRPr lang="en-US" sz="2200" dirty="0">
              <a:latin typeface="Times New Roman" panose="02020603050405020304" pitchFamily="18" charset="0"/>
              <a:cs typeface="Times New Roman" panose="02020603050405020304" pitchFamily="18" charset="0"/>
            </a:endParaRPr>
          </a:p>
          <a:p>
            <a:pPr marL="0" indent="0">
              <a:buNone/>
            </a:pPr>
            <a:r>
              <a:rPr lang="en-US" sz="2200" b="1" dirty="0" smtClean="0">
                <a:latin typeface="Times New Roman" panose="02020603050405020304" pitchFamily="18" charset="0"/>
                <a:cs typeface="Times New Roman" panose="02020603050405020304" pitchFamily="18" charset="0"/>
              </a:rPr>
              <a:t>       </a:t>
            </a:r>
            <a:r>
              <a:rPr lang="en-US" sz="2800" b="1" u="sng" dirty="0" smtClean="0">
                <a:latin typeface="Times New Roman" panose="02020603050405020304" pitchFamily="18" charset="0"/>
                <a:cs typeface="Times New Roman" panose="02020603050405020304" pitchFamily="18" charset="0"/>
              </a:rPr>
              <a:t>Software </a:t>
            </a:r>
            <a:r>
              <a:rPr lang="en-US" sz="2800" b="1" u="sng" dirty="0">
                <a:latin typeface="Times New Roman" panose="02020603050405020304" pitchFamily="18" charset="0"/>
                <a:cs typeface="Times New Roman" panose="02020603050405020304" pitchFamily="18" charset="0"/>
              </a:rPr>
              <a:t>Requirements</a:t>
            </a:r>
            <a:endParaRPr lang="en-US" sz="2800" u="sng" dirty="0">
              <a:latin typeface="Times New Roman" panose="02020603050405020304" pitchFamily="18" charset="0"/>
              <a:cs typeface="Times New Roman" panose="02020603050405020304" pitchFamily="18" charset="0"/>
            </a:endParaRPr>
          </a:p>
          <a:p>
            <a:pPr lvl="0"/>
            <a:r>
              <a:rPr lang="en-US" b="1" dirty="0">
                <a:latin typeface="Times New Roman" panose="02020603050405020304" pitchFamily="18" charset="0"/>
                <a:cs typeface="Times New Roman" panose="02020603050405020304" pitchFamily="18" charset="0"/>
              </a:rPr>
              <a:t>Operating System: </a:t>
            </a:r>
            <a:r>
              <a:rPr lang="en-US" dirty="0">
                <a:latin typeface="Times New Roman" panose="02020603050405020304" pitchFamily="18" charset="0"/>
                <a:cs typeface="Times New Roman" panose="02020603050405020304" pitchFamily="18" charset="0"/>
              </a:rPr>
              <a:t>Windows 7 or later</a:t>
            </a:r>
          </a:p>
          <a:p>
            <a:pPr lvl="0"/>
            <a:r>
              <a:rPr lang="en-US" b="1" dirty="0">
                <a:latin typeface="Times New Roman" panose="02020603050405020304" pitchFamily="18" charset="0"/>
                <a:cs typeface="Times New Roman" panose="02020603050405020304" pitchFamily="18" charset="0"/>
              </a:rPr>
              <a:t>IDE:</a:t>
            </a:r>
            <a:r>
              <a:rPr lang="en-US" dirty="0">
                <a:latin typeface="Times New Roman" panose="02020603050405020304" pitchFamily="18" charset="0"/>
                <a:cs typeface="Times New Roman" panose="02020603050405020304" pitchFamily="18" charset="0"/>
              </a:rPr>
              <a:t> NetBeans IDE 7.3.1version</a:t>
            </a:r>
          </a:p>
          <a:p>
            <a:pPr lvl="0"/>
            <a:r>
              <a:rPr lang="en-US" b="1" dirty="0">
                <a:latin typeface="Times New Roman" panose="02020603050405020304" pitchFamily="18" charset="0"/>
                <a:cs typeface="Times New Roman" panose="02020603050405020304" pitchFamily="18" charset="0"/>
              </a:rPr>
              <a:t>SERVER:</a:t>
            </a:r>
            <a:r>
              <a:rPr lang="en-US" dirty="0">
                <a:latin typeface="Times New Roman" panose="02020603050405020304" pitchFamily="18" charset="0"/>
                <a:cs typeface="Times New Roman" panose="02020603050405020304" pitchFamily="18" charset="0"/>
              </a:rPr>
              <a:t> GlassFish Server</a:t>
            </a:r>
          </a:p>
          <a:p>
            <a:pPr lvl="0"/>
            <a:r>
              <a:rPr lang="en-US" b="1" dirty="0">
                <a:latin typeface="Times New Roman" panose="02020603050405020304" pitchFamily="18" charset="0"/>
                <a:cs typeface="Times New Roman" panose="02020603050405020304" pitchFamily="18" charset="0"/>
              </a:rPr>
              <a:t>DataBase: </a:t>
            </a:r>
            <a:r>
              <a:rPr lang="en-US" dirty="0">
                <a:latin typeface="Times New Roman" panose="02020603050405020304" pitchFamily="18" charset="0"/>
                <a:cs typeface="Times New Roman" panose="02020603050405020304" pitchFamily="18" charset="0"/>
              </a:rPr>
              <a:t>MySql 4.5.1version</a:t>
            </a:r>
          </a:p>
          <a:p>
            <a:pPr lvl="0"/>
            <a:r>
              <a:rPr lang="en-US" b="1" dirty="0">
                <a:latin typeface="Times New Roman" panose="02020603050405020304" pitchFamily="18" charset="0"/>
                <a:cs typeface="Times New Roman" panose="02020603050405020304" pitchFamily="18" charset="0"/>
              </a:rPr>
              <a:t>User Interface: </a:t>
            </a:r>
            <a:r>
              <a:rPr lang="en-US" dirty="0">
                <a:latin typeface="Times New Roman" panose="02020603050405020304" pitchFamily="18" charset="0"/>
                <a:cs typeface="Times New Roman" panose="02020603050405020304" pitchFamily="18" charset="0"/>
              </a:rPr>
              <a:t>HTML,CSS,JAVASCRIPT</a:t>
            </a:r>
          </a:p>
          <a:p>
            <a:pPr lvl="0"/>
            <a:r>
              <a:rPr lang="en-US" b="1" dirty="0">
                <a:latin typeface="Times New Roman" panose="02020603050405020304" pitchFamily="18" charset="0"/>
                <a:cs typeface="Times New Roman" panose="02020603050405020304" pitchFamily="18" charset="0"/>
              </a:rPr>
              <a:t>Code Behind: </a:t>
            </a:r>
            <a:r>
              <a:rPr lang="en-US" dirty="0">
                <a:latin typeface="Times New Roman" panose="02020603050405020304" pitchFamily="18" charset="0"/>
                <a:cs typeface="Times New Roman" panose="02020603050405020304" pitchFamily="18" charset="0"/>
              </a:rPr>
              <a:t> JAVA,JSP</a:t>
            </a:r>
            <a:r>
              <a:rPr lang="en-US" b="1"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lvl="0" indent="0">
              <a:buNone/>
            </a:pPr>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35C6A556-1221-4EE5-8F02-11FF54A4ABED}" type="slidenum">
              <a:rPr lang="en-US" smtClean="0"/>
              <a:t>8</a:t>
            </a:fld>
            <a:endParaRPr lang="en-US"/>
          </a:p>
        </p:txBody>
      </p:sp>
    </p:spTree>
    <p:extLst>
      <p:ext uri="{BB962C8B-B14F-4D97-AF65-F5344CB8AC3E}">
        <p14:creationId xmlns:p14="http://schemas.microsoft.com/office/powerpoint/2010/main" val="89320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8830" y="237743"/>
            <a:ext cx="8911687" cy="1280890"/>
          </a:xfrm>
        </p:spPr>
        <p:txBody>
          <a:bodyPr>
            <a:normAutofit fontScale="90000"/>
          </a:bodyPr>
          <a:lstStyle/>
          <a:p>
            <a:r>
              <a:rPr lang="en-US" b="1" dirty="0"/>
              <a:t>Entity-Relationship </a:t>
            </a:r>
            <a:r>
              <a:rPr lang="en-US" b="1" dirty="0" smtClean="0"/>
              <a:t>Diagram</a:t>
            </a:r>
            <a:r>
              <a:rPr lang="en-US" b="1" dirty="0"/>
              <a:t/>
            </a:r>
            <a:br>
              <a:rPr lang="en-US" b="1" dirty="0"/>
            </a:br>
            <a:endParaRPr lang="en-US" dirty="0"/>
          </a:p>
        </p:txBody>
      </p:sp>
      <p:sp>
        <p:nvSpPr>
          <p:cNvPr id="3" name="Content Placeholder 2"/>
          <p:cNvSpPr>
            <a:spLocks noGrp="1"/>
          </p:cNvSpPr>
          <p:nvPr>
            <p:ph idx="1"/>
          </p:nvPr>
        </p:nvSpPr>
        <p:spPr>
          <a:xfrm>
            <a:off x="1855117" y="1286813"/>
            <a:ext cx="8915400" cy="3777622"/>
          </a:xfrm>
        </p:spPr>
        <p:txBody>
          <a:bodyPr/>
          <a:lstStyle/>
          <a:p>
            <a:r>
              <a:rPr lang="en-US" dirty="0"/>
              <a:t>Entity-Relationship model is a type of database model based on the notion of real world entities and relationship among them. We can map real world scenario onto ER database model</a:t>
            </a:r>
            <a:r>
              <a:rPr lang="en-US" dirty="0" smtClean="0"/>
              <a:t>.</a:t>
            </a:r>
          </a:p>
          <a:p>
            <a:r>
              <a:rPr lang="en-US" dirty="0" smtClean="0"/>
              <a:t>ER Diagram respresents as:</a:t>
            </a:r>
          </a:p>
          <a:p>
            <a:pPr marL="0" indent="0">
              <a:buNone/>
            </a:pPr>
            <a:endParaRPr lang="en-US" dirty="0"/>
          </a:p>
        </p:txBody>
      </p:sp>
      <p:sp>
        <p:nvSpPr>
          <p:cNvPr id="5" name="Slide Number Placeholder 4"/>
          <p:cNvSpPr>
            <a:spLocks noGrp="1"/>
          </p:cNvSpPr>
          <p:nvPr>
            <p:ph type="sldNum" sz="quarter" idx="12"/>
          </p:nvPr>
        </p:nvSpPr>
        <p:spPr/>
        <p:txBody>
          <a:bodyPr/>
          <a:lstStyle/>
          <a:p>
            <a:fld id="{AA541FA6-3F04-4F89-AC57-44A6F33DE52E}" type="slidenum">
              <a:rPr lang="en-US" smtClean="0"/>
              <a:t>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835" y="2863000"/>
            <a:ext cx="6949964" cy="2368860"/>
          </a:xfrm>
          <a:prstGeom prst="rect">
            <a:avLst/>
          </a:prstGeom>
        </p:spPr>
      </p:pic>
    </p:spTree>
    <p:extLst>
      <p:ext uri="{BB962C8B-B14F-4D97-AF65-F5344CB8AC3E}">
        <p14:creationId xmlns:p14="http://schemas.microsoft.com/office/powerpoint/2010/main" val="20985025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190</TotalTime>
  <Words>600</Words>
  <Application>Microsoft Office PowerPoint</Application>
  <PresentationFormat>Widescreen</PresentationFormat>
  <Paragraphs>159</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Century Gothic</vt:lpstr>
      <vt:lpstr>Times New Roman</vt:lpstr>
      <vt:lpstr>Wingdings</vt:lpstr>
      <vt:lpstr>Wingdings 3</vt:lpstr>
      <vt:lpstr>Ion</vt:lpstr>
      <vt:lpstr>PowerPoint Presentation</vt:lpstr>
      <vt:lpstr>Introduction </vt:lpstr>
      <vt:lpstr>Objective</vt:lpstr>
      <vt:lpstr>Modules</vt:lpstr>
      <vt:lpstr>IMPROVEMENT OVER THE EXISTING IMPLEMENTATION</vt:lpstr>
      <vt:lpstr>PowerPoint Presentation</vt:lpstr>
      <vt:lpstr>Conclusion &amp; Future Scope of the project</vt:lpstr>
      <vt:lpstr>SYSTEM REQUIREMENT</vt:lpstr>
      <vt:lpstr>Entity-Relationship Diagram </vt:lpstr>
      <vt:lpstr>Entity-Relationship Diagram Cont..</vt:lpstr>
      <vt:lpstr>DFD(Data Flow Diagram)</vt:lpstr>
      <vt:lpstr>DFD(Data Flow Diagram) Cont..</vt:lpstr>
      <vt:lpstr>DFD(Data Flow Diagram) Cont..</vt:lpstr>
      <vt:lpstr>DFD(Data Flow Diagram) Cont..</vt:lpstr>
      <vt:lpstr>DFD(Data Flow Diagram) Cont..</vt:lpstr>
      <vt:lpstr>DFD(Data Flow Diagram) Cont..</vt:lpstr>
      <vt:lpstr>UML DIAGRAM</vt:lpstr>
      <vt:lpstr>UML DIAGRAM(Cont...)</vt:lpstr>
      <vt:lpstr>UML DIAGRAM(Cont...)</vt:lpstr>
      <vt:lpstr>Screenshots</vt:lpstr>
      <vt:lpstr>Screenshots(Cont...)</vt:lpstr>
      <vt:lpstr>Screenshots(Cont...)</vt:lpstr>
      <vt:lpstr>Screenshots(Cont...)</vt:lpstr>
      <vt:lpstr>Screenshots(Cont...)</vt:lpstr>
      <vt:lpstr>Screenshots(Cont...)</vt:lpstr>
      <vt:lpstr>Screenshots(Cont...)</vt:lpstr>
      <vt:lpstr>Screenshots(Cont...)</vt:lpstr>
      <vt:lpstr>Screenshots(Cont...)</vt:lpstr>
      <vt:lpstr>Screenshots(Cont...)</vt:lpstr>
      <vt:lpstr>Screenshots(Cont...)</vt:lpstr>
      <vt:lpstr>Screenshots(Cont...)</vt:lpstr>
      <vt:lpstr>Screenshots(Cont...)</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TECH TURING PORTAL</dc:title>
  <dc:creator>Asjad</dc:creator>
  <cp:lastModifiedBy>Asjad Shahab</cp:lastModifiedBy>
  <cp:revision>78</cp:revision>
  <dcterms:created xsi:type="dcterms:W3CDTF">2016-10-27T07:02:26Z</dcterms:created>
  <dcterms:modified xsi:type="dcterms:W3CDTF">2017-05-04T06:16:48Z</dcterms:modified>
</cp:coreProperties>
</file>